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9" r:id="rId4"/>
    <p:sldId id="272" r:id="rId5"/>
    <p:sldId id="273" r:id="rId6"/>
    <p:sldId id="274" r:id="rId7"/>
    <p:sldId id="268" r:id="rId8"/>
    <p:sldId id="275" r:id="rId9"/>
    <p:sldId id="270" r:id="rId10"/>
    <p:sldId id="271" r:id="rId11"/>
    <p:sldId id="276" r:id="rId12"/>
    <p:sldId id="277" r:id="rId13"/>
    <p:sldId id="278" r:id="rId14"/>
    <p:sldId id="281" r:id="rId15"/>
    <p:sldId id="280" r:id="rId16"/>
    <p:sldId id="279" r:id="rId17"/>
    <p:sldId id="283"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E1655-AB42-D070-3365-F3DA01979F9B}" v="319" dt="2026-05-12T07:57:28.375"/>
    <p1510:client id="{A5C49D52-51B4-EAFE-BC92-E7D3D25F8B19}" v="1100" dt="2026-05-11T17:28:29.188"/>
    <p1510:client id="{C71EDE1F-331B-1F9F-CAEE-B4F5A8A6204D}" v="15" dt="2026-05-11T08:54:15.980"/>
    <p1510:client id="{F75005EA-DCC4-B3EE-6DCF-2B29EEF83824}" v="21" dt="2026-05-11T08:39:54.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page/ Title">
    <p:spTree>
      <p:nvGrpSpPr>
        <p:cNvPr id="1" name=""/>
        <p:cNvGrpSpPr/>
        <p:nvPr/>
      </p:nvGrpSpPr>
      <p:grpSpPr>
        <a:xfrm>
          <a:off x="0" y="0"/>
          <a:ext cx="0" cy="0"/>
          <a:chOff x="0" y="0"/>
          <a:chExt cx="0" cy="0"/>
        </a:xfrm>
      </p:grpSpPr>
      <p:pic>
        <p:nvPicPr>
          <p:cNvPr id="15" name="Image 14" descr="Une image contenant ciel, Bleu électrique, Azure, bleu&#10;&#10;Description générée automatiquement">
            <a:extLst>
              <a:ext uri="{FF2B5EF4-FFF2-40B4-BE49-F238E27FC236}">
                <a16:creationId xmlns:a16="http://schemas.microsoft.com/office/drawing/2014/main" id="{72CF4247-D5B4-86D0-49F7-4F0B3121A2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re 1">
            <a:extLst>
              <a:ext uri="{FF2B5EF4-FFF2-40B4-BE49-F238E27FC236}">
                <a16:creationId xmlns:a16="http://schemas.microsoft.com/office/drawing/2014/main" id="{ED1CD45F-8C27-6269-CD35-86117FC3D9A2}"/>
              </a:ext>
            </a:extLst>
          </p:cNvPr>
          <p:cNvSpPr>
            <a:spLocks noGrp="1"/>
          </p:cNvSpPr>
          <p:nvPr>
            <p:ph type="ctrTitle" hasCustomPrompt="1"/>
          </p:nvPr>
        </p:nvSpPr>
        <p:spPr>
          <a:xfrm>
            <a:off x="3495472" y="3429000"/>
            <a:ext cx="5353456" cy="692118"/>
          </a:xfrm>
          <a:prstGeom prst="rect">
            <a:avLst/>
          </a:prstGeom>
        </p:spPr>
        <p:txBody>
          <a:bodyPr anchor="b">
            <a:noAutofit/>
          </a:bodyPr>
          <a:lstStyle>
            <a:lvl1pPr algn="ctr">
              <a:defRPr sz="3600" b="1">
                <a:solidFill>
                  <a:schemeClr val="bg1"/>
                </a:solidFill>
              </a:defRPr>
            </a:lvl1pPr>
          </a:lstStyle>
          <a:p>
            <a:r>
              <a:rPr lang="fr-FR"/>
              <a:t>TITLE</a:t>
            </a:r>
          </a:p>
        </p:txBody>
      </p:sp>
      <p:sp>
        <p:nvSpPr>
          <p:cNvPr id="9" name="Sous-titre 2">
            <a:extLst>
              <a:ext uri="{FF2B5EF4-FFF2-40B4-BE49-F238E27FC236}">
                <a16:creationId xmlns:a16="http://schemas.microsoft.com/office/drawing/2014/main" id="{3EFC9C00-BFCE-D783-BA4C-CC081D5EFF82}"/>
              </a:ext>
            </a:extLst>
          </p:cNvPr>
          <p:cNvSpPr>
            <a:spLocks noGrp="1"/>
          </p:cNvSpPr>
          <p:nvPr>
            <p:ph type="subTitle" idx="1" hasCustomPrompt="1"/>
          </p:nvPr>
        </p:nvSpPr>
        <p:spPr>
          <a:xfrm>
            <a:off x="3495472" y="4226889"/>
            <a:ext cx="5353456" cy="550085"/>
          </a:xfrm>
          <a:prstGeom prst="rect">
            <a:avLst/>
          </a:prstGeom>
        </p:spPr>
        <p:txBody>
          <a:bodyPr>
            <a:normAutofit/>
          </a:bodyPr>
          <a:lstStyle>
            <a:lvl1pPr marL="0" indent="0" algn="ctr">
              <a:buNone/>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Name - Date</a:t>
            </a:r>
          </a:p>
        </p:txBody>
      </p:sp>
      <p:pic>
        <p:nvPicPr>
          <p:cNvPr id="21" name="Image 20" descr="Une image contenant motif, cercle, sphère, art&#10;&#10;Description générée automatiquement">
            <a:extLst>
              <a:ext uri="{FF2B5EF4-FFF2-40B4-BE49-F238E27FC236}">
                <a16:creationId xmlns:a16="http://schemas.microsoft.com/office/drawing/2014/main" id="{9EF9A259-98B1-5B89-D51B-7DBED3D6616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848928" y="2828924"/>
            <a:ext cx="5495925" cy="5495925"/>
          </a:xfrm>
          <a:prstGeom prst="rect">
            <a:avLst/>
          </a:prstGeom>
        </p:spPr>
      </p:pic>
      <p:pic>
        <p:nvPicPr>
          <p:cNvPr id="22" name="Image 21" descr="Une image contenant motif, cercle, sphère, art&#10;&#10;Description générée automatiquement">
            <a:extLst>
              <a:ext uri="{FF2B5EF4-FFF2-40B4-BE49-F238E27FC236}">
                <a16:creationId xmlns:a16="http://schemas.microsoft.com/office/drawing/2014/main" id="{E646406C-DA10-9E39-F98E-370F6368AB0C}"/>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452586" y="-2226214"/>
            <a:ext cx="5495925" cy="5495925"/>
          </a:xfrm>
          <a:prstGeom prst="rect">
            <a:avLst/>
          </a:prstGeom>
        </p:spPr>
      </p:pic>
      <p:sp>
        <p:nvSpPr>
          <p:cNvPr id="14" name="ZoneTexte 13">
            <a:extLst>
              <a:ext uri="{FF2B5EF4-FFF2-40B4-BE49-F238E27FC236}">
                <a16:creationId xmlns:a16="http://schemas.microsoft.com/office/drawing/2014/main" id="{92B37238-79CD-0E1C-D357-6C61BF7B0E06}"/>
              </a:ext>
            </a:extLst>
          </p:cNvPr>
          <p:cNvSpPr txBox="1"/>
          <p:nvPr userDrawn="1"/>
        </p:nvSpPr>
        <p:spPr>
          <a:xfrm>
            <a:off x="957313" y="5093215"/>
            <a:ext cx="9882137" cy="800219"/>
          </a:xfrm>
          <a:prstGeom prst="rect">
            <a:avLst/>
          </a:prstGeom>
          <a:noFill/>
        </p:spPr>
        <p:txBody>
          <a:bodyPr wrap="square" rtlCol="0">
            <a:spAutoFit/>
          </a:bodyPr>
          <a:lstStyle/>
          <a:p>
            <a:pPr algn="just">
              <a:spcBef>
                <a:spcPts val="600"/>
              </a:spcBef>
              <a:spcAft>
                <a:spcPts val="600"/>
              </a:spcAft>
            </a:pPr>
            <a:r>
              <a:rPr lang="en-GB"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rPr>
              <a:t>Funded by the European Union. Views and opinions expressed are however those of the author(s) only and do not necessarily reflect those of the European Union or European Climate, Infrastructure and Environment Executive Agency (CINEA). Neither the European Union nor the granting authority can be held responsible for them.</a:t>
            </a:r>
            <a:endParaRPr lang="fr-FR"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endParaRPr>
          </a:p>
          <a:p>
            <a:pPr algn="just">
              <a:spcBef>
                <a:spcPts val="600"/>
              </a:spcBef>
              <a:spcAft>
                <a:spcPts val="600"/>
              </a:spcAft>
            </a:pPr>
            <a:r>
              <a:rPr lang="en-GB"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rPr>
              <a:t>UK participants in this project are co-funded by UK Research and Innovation (UKRI).</a:t>
            </a:r>
            <a:endParaRPr lang="fr-FR"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endParaRPr>
          </a:p>
        </p:txBody>
      </p:sp>
      <p:pic>
        <p:nvPicPr>
          <p:cNvPr id="5" name="Image 4" descr="Une image contenant capture d’écran, cercle, conception, microphone&#10;&#10;Description générée automatiquement">
            <a:extLst>
              <a:ext uri="{FF2B5EF4-FFF2-40B4-BE49-F238E27FC236}">
                <a16:creationId xmlns:a16="http://schemas.microsoft.com/office/drawing/2014/main" id="{2BEBB0E4-BFAA-0601-1DAD-3DECAA6EFF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95472" y="885825"/>
            <a:ext cx="5353456" cy="2676728"/>
          </a:xfrm>
          <a:prstGeom prst="rect">
            <a:avLst/>
          </a:prstGeom>
        </p:spPr>
      </p:pic>
      <p:pic>
        <p:nvPicPr>
          <p:cNvPr id="13" name="Image 12" descr="Une image contenant texte, Police, Graphique, capture d’écran&#10;&#10;Description générée automatiquement">
            <a:extLst>
              <a:ext uri="{FF2B5EF4-FFF2-40B4-BE49-F238E27FC236}">
                <a16:creationId xmlns:a16="http://schemas.microsoft.com/office/drawing/2014/main" id="{77520F24-8CFB-E723-052F-F315420E714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28368" y="5634506"/>
            <a:ext cx="961433" cy="283474"/>
          </a:xfrm>
          <a:prstGeom prst="rect">
            <a:avLst/>
          </a:prstGeom>
        </p:spPr>
      </p:pic>
      <p:pic>
        <p:nvPicPr>
          <p:cNvPr id="3" name="Image 2" descr="Une image contenant texte, Police, capture d’écran, Graphique&#10;&#10;Description générée automatiquement">
            <a:extLst>
              <a:ext uri="{FF2B5EF4-FFF2-40B4-BE49-F238E27FC236}">
                <a16:creationId xmlns:a16="http://schemas.microsoft.com/office/drawing/2014/main" id="{FA3E5A16-3C78-2821-E2F7-AAB1987B0F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9233" y="6048756"/>
            <a:ext cx="2065442" cy="433319"/>
          </a:xfrm>
          <a:prstGeom prst="rect">
            <a:avLst/>
          </a:prstGeom>
        </p:spPr>
      </p:pic>
    </p:spTree>
    <p:extLst>
      <p:ext uri="{BB962C8B-B14F-4D97-AF65-F5344CB8AC3E}">
        <p14:creationId xmlns:p14="http://schemas.microsoft.com/office/powerpoint/2010/main" val="721119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Content page">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ciel, Bleu électrique, Azure, bleu&#10;&#10;Description générée automatiquement">
            <a:extLst>
              <a:ext uri="{FF2B5EF4-FFF2-40B4-BE49-F238E27FC236}">
                <a16:creationId xmlns:a16="http://schemas.microsoft.com/office/drawing/2014/main" id="{A87968A1-24B2-6AA5-9F7A-A702DCADE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7" name="Rectangle 16">
            <a:extLst>
              <a:ext uri="{FF2B5EF4-FFF2-40B4-BE49-F238E27FC236}">
                <a16:creationId xmlns:a16="http://schemas.microsoft.com/office/drawing/2014/main" id="{3D91E4F2-6AD8-13A7-2BC3-A8ABB8F7D726}"/>
              </a:ext>
            </a:extLst>
          </p:cNvPr>
          <p:cNvSpPr/>
          <p:nvPr userDrawn="1"/>
        </p:nvSpPr>
        <p:spPr>
          <a:xfrm flipH="1">
            <a:off x="730092" y="618649"/>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capture d’écran, cercle, Bleu électrique, Graphique&#10;&#10;Description générée automatiquement">
            <a:extLst>
              <a:ext uri="{FF2B5EF4-FFF2-40B4-BE49-F238E27FC236}">
                <a16:creationId xmlns:a16="http://schemas.microsoft.com/office/drawing/2014/main" id="{260801CC-9FC9-AE99-48F0-C348A9F353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grpSp>
        <p:nvGrpSpPr>
          <p:cNvPr id="6" name="Groupe 5">
            <a:extLst>
              <a:ext uri="{FF2B5EF4-FFF2-40B4-BE49-F238E27FC236}">
                <a16:creationId xmlns:a16="http://schemas.microsoft.com/office/drawing/2014/main" id="{E24FED2E-6EDD-FBD9-AB66-B1418BCF21BB}"/>
              </a:ext>
            </a:extLst>
          </p:cNvPr>
          <p:cNvGrpSpPr/>
          <p:nvPr userDrawn="1"/>
        </p:nvGrpSpPr>
        <p:grpSpPr>
          <a:xfrm>
            <a:off x="-2505178" y="-2068575"/>
            <a:ext cx="16797439" cy="10551063"/>
            <a:chOff x="-2505178" y="-2068575"/>
            <a:chExt cx="16797439" cy="10551063"/>
          </a:xfrm>
        </p:grpSpPr>
        <p:pic>
          <p:nvPicPr>
            <p:cNvPr id="4" name="Image 3" descr="Une image contenant motif, cercle, sphère, art&#10;&#10;Description générée automatiquement">
              <a:extLst>
                <a:ext uri="{FF2B5EF4-FFF2-40B4-BE49-F238E27FC236}">
                  <a16:creationId xmlns:a16="http://schemas.microsoft.com/office/drawing/2014/main" id="{03940939-8C75-10BC-F4F9-F254CE224103}"/>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5" name="Image 4" descr="Une image contenant motif, cercle, sphère, art&#10;&#10;Description générée automatiquement">
              <a:extLst>
                <a:ext uri="{FF2B5EF4-FFF2-40B4-BE49-F238E27FC236}">
                  <a16:creationId xmlns:a16="http://schemas.microsoft.com/office/drawing/2014/main" id="{5581E36E-D75E-F7EC-E5AD-EA9750EEDEAC}"/>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14" name="Rectangle : coins arrondis 13">
            <a:extLst>
              <a:ext uri="{FF2B5EF4-FFF2-40B4-BE49-F238E27FC236}">
                <a16:creationId xmlns:a16="http://schemas.microsoft.com/office/drawing/2014/main" id="{E6E9CC52-2EEF-D541-25CF-8288336F6F5F}"/>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5" name="Titre 1">
            <a:extLst>
              <a:ext uri="{FF2B5EF4-FFF2-40B4-BE49-F238E27FC236}">
                <a16:creationId xmlns:a16="http://schemas.microsoft.com/office/drawing/2014/main" id="{49195885-B5A9-5E19-7B9A-F22AD4358D4D}"/>
              </a:ext>
            </a:extLst>
          </p:cNvPr>
          <p:cNvSpPr>
            <a:spLocks noGrp="1"/>
          </p:cNvSpPr>
          <p:nvPr>
            <p:ph type="title" hasCustomPrompt="1"/>
          </p:nvPr>
        </p:nvSpPr>
        <p:spPr>
          <a:xfrm>
            <a:off x="838200" y="632298"/>
            <a:ext cx="10515600" cy="659556"/>
          </a:xfrm>
          <a:prstGeom prst="rect">
            <a:avLst/>
          </a:prstGeom>
        </p:spPr>
        <p:txBody>
          <a:bodyPr>
            <a:normAutofit/>
          </a:bodyPr>
          <a:lstStyle>
            <a:lvl1pPr>
              <a:defRPr lang="fr-FR" sz="3600" b="1" kern="1200" smtClean="0">
                <a:solidFill>
                  <a:schemeClr val="accent1"/>
                </a:solidFill>
                <a:latin typeface="+mj-lt"/>
                <a:ea typeface="+mj-ea"/>
                <a:cs typeface="+mj-cs"/>
              </a:defRPr>
            </a:lvl1pPr>
          </a:lstStyle>
          <a:p>
            <a:r>
              <a:rPr lang="fr-FR"/>
              <a:t>TITLE</a:t>
            </a:r>
          </a:p>
        </p:txBody>
      </p:sp>
      <p:sp>
        <p:nvSpPr>
          <p:cNvPr id="16" name="Espace réservé du contenu 2">
            <a:extLst>
              <a:ext uri="{FF2B5EF4-FFF2-40B4-BE49-F238E27FC236}">
                <a16:creationId xmlns:a16="http://schemas.microsoft.com/office/drawing/2014/main" id="{002DBFB8-6820-753A-D174-A95CFFDAF717}"/>
              </a:ext>
            </a:extLst>
          </p:cNvPr>
          <p:cNvSpPr>
            <a:spLocks noGrp="1"/>
          </p:cNvSpPr>
          <p:nvPr>
            <p:ph idx="1" hasCustomPrompt="1"/>
          </p:nvPr>
        </p:nvSpPr>
        <p:spPr>
          <a:xfrm>
            <a:off x="838200" y="1335314"/>
            <a:ext cx="10515600" cy="4905829"/>
          </a:xfrm>
          <a:prstGeom prst="rect">
            <a:avLst/>
          </a:prstGeom>
        </p:spPr>
        <p:txBody>
          <a:bodyPr/>
          <a:lstStyle>
            <a:lvl1pPr>
              <a:buClr>
                <a:schemeClr val="accent5"/>
              </a:buClr>
              <a:defRPr sz="2400"/>
            </a:lvl1pPr>
            <a:lvl2pPr>
              <a:buClr>
                <a:schemeClr val="accent5"/>
              </a:buClr>
              <a:defRPr sz="2000"/>
            </a:lvl2pPr>
            <a:lvl3pPr>
              <a:buClr>
                <a:schemeClr val="accent5"/>
              </a:buClr>
              <a:defRPr sz="1800"/>
            </a:lvl3pPr>
            <a:lvl4pPr>
              <a:buClr>
                <a:schemeClr val="accent5"/>
              </a:buClr>
              <a:defRPr sz="1600"/>
            </a:lvl4pPr>
            <a:lvl5pPr>
              <a:buClr>
                <a:schemeClr val="accent5"/>
              </a:buClr>
              <a:defRPr sz="1600"/>
            </a:lvl5pPr>
          </a:lstStyle>
          <a:p>
            <a:pPr lvl="0"/>
            <a:r>
              <a:rPr lang="en-US"/>
              <a:t>Click to change the text</a:t>
            </a:r>
          </a:p>
          <a:p>
            <a:pPr lvl="1"/>
            <a:r>
              <a:rPr lang="en-US"/>
              <a:t>Second level</a:t>
            </a:r>
          </a:p>
          <a:p>
            <a:pPr lvl="2"/>
            <a:r>
              <a:rPr lang="en-US"/>
              <a:t>Third level</a:t>
            </a:r>
          </a:p>
          <a:p>
            <a:pPr lvl="3"/>
            <a:r>
              <a:rPr lang="en-US"/>
              <a:t>Fourth level</a:t>
            </a:r>
          </a:p>
          <a:p>
            <a:pPr lvl="4"/>
            <a:r>
              <a:rPr lang="en-US"/>
              <a:t>Fifth level</a:t>
            </a:r>
            <a:endParaRPr lang="fr-FR"/>
          </a:p>
        </p:txBody>
      </p:sp>
      <p:pic>
        <p:nvPicPr>
          <p:cNvPr id="7" name="Image 6" descr="Une image contenant capture d’écran, cercle, Bleu électrique, Graphique&#10;&#10;Description générée automatiquement">
            <a:extLst>
              <a:ext uri="{FF2B5EF4-FFF2-40B4-BE49-F238E27FC236}">
                <a16:creationId xmlns:a16="http://schemas.microsoft.com/office/drawing/2014/main" id="{AC5FCCBD-8FEE-83BA-FE20-D901172FD0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1192" y="5920295"/>
            <a:ext cx="1523437" cy="761719"/>
          </a:xfrm>
          <a:prstGeom prst="rect">
            <a:avLst/>
          </a:prstGeom>
        </p:spPr>
      </p:pic>
    </p:spTree>
    <p:extLst>
      <p:ext uri="{BB962C8B-B14F-4D97-AF65-F5344CB8AC3E}">
        <p14:creationId xmlns:p14="http://schemas.microsoft.com/office/powerpoint/2010/main" val="11714607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jpeg"/><Relationship Id="rId2" Type="http://schemas.openxmlformats.org/officeDocument/2006/relationships/image" Target="../media/image7.svg"/><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F6611-48E9-8D59-DF78-A6199FFD87AD}"/>
              </a:ext>
            </a:extLst>
          </p:cNvPr>
          <p:cNvSpPr>
            <a:spLocks noGrp="1"/>
          </p:cNvSpPr>
          <p:nvPr>
            <p:ph type="ctrTitle"/>
          </p:nvPr>
        </p:nvSpPr>
        <p:spPr>
          <a:xfrm>
            <a:off x="2315938" y="3429000"/>
            <a:ext cx="7242797" cy="692118"/>
          </a:xfrm>
        </p:spPr>
        <p:txBody>
          <a:bodyPr lIns="91440" tIns="45720" rIns="91440" bIns="45720" anchor="b">
            <a:noAutofit/>
          </a:bodyPr>
          <a:lstStyle/>
          <a:p>
            <a:r>
              <a:rPr lang="fr-FR" dirty="0">
                <a:ea typeface="+mj-lt"/>
                <a:cs typeface="+mj-lt"/>
              </a:rPr>
              <a:t>DSS </a:t>
            </a:r>
            <a:r>
              <a:rPr lang="fr-FR" dirty="0" err="1">
                <a:ea typeface="+mj-lt"/>
                <a:cs typeface="+mj-lt"/>
              </a:rPr>
              <a:t>Stakeholder's</a:t>
            </a:r>
            <a:r>
              <a:rPr lang="fr-FR" dirty="0">
                <a:ea typeface="+mj-lt"/>
                <a:cs typeface="+mj-lt"/>
              </a:rPr>
              <a:t> Workshop - CS7 DSS Prototype</a:t>
            </a:r>
            <a:endParaRPr lang="en-US" dirty="0"/>
          </a:p>
        </p:txBody>
      </p:sp>
      <p:sp>
        <p:nvSpPr>
          <p:cNvPr id="3" name="Sous-titre 2">
            <a:extLst>
              <a:ext uri="{FF2B5EF4-FFF2-40B4-BE49-F238E27FC236}">
                <a16:creationId xmlns:a16="http://schemas.microsoft.com/office/drawing/2014/main" id="{5EDCC6C7-7785-5E90-C6E3-33F81392781B}"/>
              </a:ext>
            </a:extLst>
          </p:cNvPr>
          <p:cNvSpPr>
            <a:spLocks noGrp="1"/>
          </p:cNvSpPr>
          <p:nvPr>
            <p:ph type="subTitle" idx="1"/>
          </p:nvPr>
        </p:nvSpPr>
        <p:spPr/>
        <p:txBody>
          <a:bodyPr lIns="91440" tIns="45720" rIns="91440" bIns="45720" anchor="t">
            <a:normAutofit fontScale="92500"/>
          </a:bodyPr>
          <a:lstStyle/>
          <a:p>
            <a:r>
              <a:rPr lang="fr-FR" dirty="0"/>
              <a:t>Kristian Nielsen  </a:t>
            </a:r>
            <a:r>
              <a:rPr lang="fr-FR"/>
              <a:t>(WEMC) – 12 May 2026</a:t>
            </a:r>
            <a:endParaRPr lang="en-US" dirty="0"/>
          </a:p>
        </p:txBody>
      </p:sp>
    </p:spTree>
    <p:extLst>
      <p:ext uri="{BB962C8B-B14F-4D97-AF65-F5344CB8AC3E}">
        <p14:creationId xmlns:p14="http://schemas.microsoft.com/office/powerpoint/2010/main" val="221642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FE3AF-FA47-98DA-06E0-607E4F5FA3E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BBA1B3-F3A7-1976-57A9-9D92F31C63D8}"/>
              </a:ext>
            </a:extLst>
          </p:cNvPr>
          <p:cNvSpPr>
            <a:spLocks noGrp="1"/>
          </p:cNvSpPr>
          <p:nvPr>
            <p:ph type="ctrTitle"/>
          </p:nvPr>
        </p:nvSpPr>
        <p:spPr>
          <a:xfrm>
            <a:off x="2315938" y="3429000"/>
            <a:ext cx="7242797" cy="692118"/>
          </a:xfrm>
        </p:spPr>
        <p:txBody>
          <a:bodyPr lIns="91440" tIns="45720" rIns="91440" bIns="45720" anchor="b">
            <a:noAutofit/>
          </a:bodyPr>
          <a:lstStyle/>
          <a:p>
            <a:r>
              <a:rPr lang="fr-FR" dirty="0" err="1">
                <a:ea typeface="+mj-lt"/>
                <a:cs typeface="+mj-lt"/>
              </a:rPr>
              <a:t>Thank</a:t>
            </a:r>
            <a:r>
              <a:rPr lang="fr-FR" dirty="0">
                <a:ea typeface="+mj-lt"/>
                <a:cs typeface="+mj-lt"/>
              </a:rPr>
              <a:t> </a:t>
            </a:r>
            <a:r>
              <a:rPr lang="fr-FR" dirty="0" err="1">
                <a:ea typeface="+mj-lt"/>
                <a:cs typeface="+mj-lt"/>
              </a:rPr>
              <a:t>you</a:t>
            </a:r>
            <a:r>
              <a:rPr lang="fr-FR" dirty="0">
                <a:ea typeface="+mj-lt"/>
                <a:cs typeface="+mj-lt"/>
              </a:rPr>
              <a:t>!</a:t>
            </a:r>
            <a:endParaRPr lang="fr-FR" dirty="0"/>
          </a:p>
        </p:txBody>
      </p:sp>
    </p:spTree>
    <p:extLst>
      <p:ext uri="{BB962C8B-B14F-4D97-AF65-F5344CB8AC3E}">
        <p14:creationId xmlns:p14="http://schemas.microsoft.com/office/powerpoint/2010/main" val="4154871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82FBF-6FEE-23F0-94F6-C6D78416E5F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BD4AD19-9052-B97A-B9F1-EF3346439CC5}"/>
              </a:ext>
            </a:extLst>
          </p:cNvPr>
          <p:cNvSpPr>
            <a:spLocks noGrp="1"/>
          </p:cNvSpPr>
          <p:nvPr>
            <p:ph type="title"/>
          </p:nvPr>
        </p:nvSpPr>
        <p:spPr>
          <a:xfrm>
            <a:off x="838200" y="767997"/>
            <a:ext cx="10515600" cy="659556"/>
          </a:xfrm>
        </p:spPr>
        <p:txBody>
          <a:bodyPr vert="horz" lIns="91440" tIns="45720" rIns="91440" bIns="45720" rtlCol="0" anchor="ctr">
            <a:noAutofit/>
          </a:bodyPr>
          <a:lstStyle/>
          <a:p>
            <a:endParaRPr lang="en-US" sz="4400" dirty="0">
              <a:solidFill>
                <a:srgbClr val="000000"/>
              </a:solidFill>
            </a:endParaRPr>
          </a:p>
          <a:p>
            <a:endParaRPr lang="en-US" dirty="0"/>
          </a:p>
        </p:txBody>
      </p:sp>
      <p:sp>
        <p:nvSpPr>
          <p:cNvPr id="2" name="TextBox 1">
            <a:extLst>
              <a:ext uri="{FF2B5EF4-FFF2-40B4-BE49-F238E27FC236}">
                <a16:creationId xmlns:a16="http://schemas.microsoft.com/office/drawing/2014/main" id="{A4543882-E1C8-84FE-A268-1606D76A47BC}"/>
              </a:ext>
            </a:extLst>
          </p:cNvPr>
          <p:cNvSpPr txBox="1"/>
          <p:nvPr/>
        </p:nvSpPr>
        <p:spPr>
          <a:xfrm>
            <a:off x="835068" y="2498509"/>
            <a:ext cx="9989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endParaRPr lang="en-US" dirty="0"/>
          </a:p>
        </p:txBody>
      </p:sp>
      <p:pic>
        <p:nvPicPr>
          <p:cNvPr id="3" name="Picture 2" descr="A map of europe with a rectangle and text&#10;&#10;AI-generated content may be incorrect.">
            <a:extLst>
              <a:ext uri="{FF2B5EF4-FFF2-40B4-BE49-F238E27FC236}">
                <a16:creationId xmlns:a16="http://schemas.microsoft.com/office/drawing/2014/main" id="{0C181924-747F-AF66-F052-F807A11D5AA2}"/>
              </a:ext>
            </a:extLst>
          </p:cNvPr>
          <p:cNvPicPr>
            <a:picLocks noChangeAspect="1"/>
          </p:cNvPicPr>
          <p:nvPr/>
        </p:nvPicPr>
        <p:blipFill>
          <a:blip r:embed="rId2"/>
          <a:stretch>
            <a:fillRect/>
          </a:stretch>
        </p:blipFill>
        <p:spPr>
          <a:xfrm>
            <a:off x="480164" y="539447"/>
            <a:ext cx="11283864" cy="5445079"/>
          </a:xfrm>
          <a:prstGeom prst="rect">
            <a:avLst/>
          </a:prstGeom>
        </p:spPr>
      </p:pic>
    </p:spTree>
    <p:extLst>
      <p:ext uri="{BB962C8B-B14F-4D97-AF65-F5344CB8AC3E}">
        <p14:creationId xmlns:p14="http://schemas.microsoft.com/office/powerpoint/2010/main" val="156282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51AC5-7652-6D20-448B-B63EB90B2E9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72797FA-2C93-E067-8FAC-3F1456CD7573}"/>
              </a:ext>
            </a:extLst>
          </p:cNvPr>
          <p:cNvSpPr>
            <a:spLocks noGrp="1"/>
          </p:cNvSpPr>
          <p:nvPr>
            <p:ph type="title"/>
          </p:nvPr>
        </p:nvSpPr>
        <p:spPr>
          <a:xfrm>
            <a:off x="838200" y="767997"/>
            <a:ext cx="10515600" cy="659556"/>
          </a:xfrm>
        </p:spPr>
        <p:txBody>
          <a:bodyPr vert="horz" lIns="91440" tIns="45720" rIns="91440" bIns="45720" rtlCol="0" anchor="ctr">
            <a:noAutofit/>
          </a:bodyPr>
          <a:lstStyle/>
          <a:p>
            <a:endParaRPr lang="en-US" sz="4400" dirty="0">
              <a:solidFill>
                <a:srgbClr val="000000"/>
              </a:solidFill>
            </a:endParaRPr>
          </a:p>
          <a:p>
            <a:endParaRPr lang="en-US" dirty="0"/>
          </a:p>
        </p:txBody>
      </p:sp>
      <p:sp>
        <p:nvSpPr>
          <p:cNvPr id="2" name="TextBox 1">
            <a:extLst>
              <a:ext uri="{FF2B5EF4-FFF2-40B4-BE49-F238E27FC236}">
                <a16:creationId xmlns:a16="http://schemas.microsoft.com/office/drawing/2014/main" id="{CE0AF12F-AC28-6A40-6F29-D4961204B925}"/>
              </a:ext>
            </a:extLst>
          </p:cNvPr>
          <p:cNvSpPr txBox="1"/>
          <p:nvPr/>
        </p:nvSpPr>
        <p:spPr>
          <a:xfrm>
            <a:off x="835068" y="2498509"/>
            <a:ext cx="9989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endParaRPr lang="en-US" dirty="0"/>
          </a:p>
        </p:txBody>
      </p:sp>
      <p:pic>
        <p:nvPicPr>
          <p:cNvPr id="4" name="Picture 3" descr="A map of europe with different colored countries/regions&#10;&#10;AI-generated content may be incorrect.">
            <a:extLst>
              <a:ext uri="{FF2B5EF4-FFF2-40B4-BE49-F238E27FC236}">
                <a16:creationId xmlns:a16="http://schemas.microsoft.com/office/drawing/2014/main" id="{2AD4D0A4-958E-B8F2-ABEE-25F42582EE79}"/>
              </a:ext>
            </a:extLst>
          </p:cNvPr>
          <p:cNvPicPr>
            <a:picLocks noChangeAspect="1"/>
          </p:cNvPicPr>
          <p:nvPr/>
        </p:nvPicPr>
        <p:blipFill>
          <a:blip r:embed="rId2"/>
          <a:stretch>
            <a:fillRect/>
          </a:stretch>
        </p:blipFill>
        <p:spPr>
          <a:xfrm>
            <a:off x="417534" y="602077"/>
            <a:ext cx="11450877" cy="5497269"/>
          </a:xfrm>
          <a:prstGeom prst="rect">
            <a:avLst/>
          </a:prstGeom>
        </p:spPr>
      </p:pic>
    </p:spTree>
    <p:extLst>
      <p:ext uri="{BB962C8B-B14F-4D97-AF65-F5344CB8AC3E}">
        <p14:creationId xmlns:p14="http://schemas.microsoft.com/office/powerpoint/2010/main" val="54047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A852D-FC88-1505-3CD6-1CF2706976B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2C401DE-89CD-6EB3-60A0-BB5F7DBBFF43}"/>
              </a:ext>
            </a:extLst>
          </p:cNvPr>
          <p:cNvSpPr>
            <a:spLocks noGrp="1"/>
          </p:cNvSpPr>
          <p:nvPr>
            <p:ph type="title"/>
          </p:nvPr>
        </p:nvSpPr>
        <p:spPr>
          <a:xfrm>
            <a:off x="838200" y="767997"/>
            <a:ext cx="10515600" cy="659556"/>
          </a:xfrm>
        </p:spPr>
        <p:txBody>
          <a:bodyPr vert="horz" lIns="91440" tIns="45720" rIns="91440" bIns="45720" rtlCol="0" anchor="ctr">
            <a:noAutofit/>
          </a:bodyPr>
          <a:lstStyle/>
          <a:p>
            <a:endParaRPr lang="en-US" sz="4400" dirty="0">
              <a:solidFill>
                <a:srgbClr val="000000"/>
              </a:solidFill>
            </a:endParaRPr>
          </a:p>
          <a:p>
            <a:endParaRPr lang="en-US" dirty="0"/>
          </a:p>
        </p:txBody>
      </p:sp>
      <p:sp>
        <p:nvSpPr>
          <p:cNvPr id="2" name="TextBox 1">
            <a:extLst>
              <a:ext uri="{FF2B5EF4-FFF2-40B4-BE49-F238E27FC236}">
                <a16:creationId xmlns:a16="http://schemas.microsoft.com/office/drawing/2014/main" id="{093B2B0F-9A9F-3EC5-0AAF-D2B411A8139E}"/>
              </a:ext>
            </a:extLst>
          </p:cNvPr>
          <p:cNvSpPr txBox="1"/>
          <p:nvPr/>
        </p:nvSpPr>
        <p:spPr>
          <a:xfrm>
            <a:off x="835068" y="2498509"/>
            <a:ext cx="9989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endParaRPr lang="en-US" dirty="0"/>
          </a:p>
        </p:txBody>
      </p:sp>
      <p:pic>
        <p:nvPicPr>
          <p:cNvPr id="3" name="Picture 2" descr="A screenshot of a computer&#10;&#10;AI-generated content may be incorrect.">
            <a:extLst>
              <a:ext uri="{FF2B5EF4-FFF2-40B4-BE49-F238E27FC236}">
                <a16:creationId xmlns:a16="http://schemas.microsoft.com/office/drawing/2014/main" id="{A53B25F1-8FD7-CB6E-D13E-E442A44210C7}"/>
              </a:ext>
            </a:extLst>
          </p:cNvPr>
          <p:cNvPicPr>
            <a:picLocks noChangeAspect="1"/>
          </p:cNvPicPr>
          <p:nvPr/>
        </p:nvPicPr>
        <p:blipFill>
          <a:blip r:embed="rId2"/>
          <a:stretch>
            <a:fillRect/>
          </a:stretch>
        </p:blipFill>
        <p:spPr>
          <a:xfrm>
            <a:off x="386219" y="633393"/>
            <a:ext cx="11534384" cy="5465955"/>
          </a:xfrm>
          <a:prstGeom prst="rect">
            <a:avLst/>
          </a:prstGeom>
        </p:spPr>
      </p:pic>
    </p:spTree>
    <p:extLst>
      <p:ext uri="{BB962C8B-B14F-4D97-AF65-F5344CB8AC3E}">
        <p14:creationId xmlns:p14="http://schemas.microsoft.com/office/powerpoint/2010/main" val="409564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5021D-E35B-DFBE-8278-371CBD09BE4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FCA0FB-3BF2-60F3-4F9B-B2FD47E204A4}"/>
              </a:ext>
            </a:extLst>
          </p:cNvPr>
          <p:cNvSpPr>
            <a:spLocks noGrp="1"/>
          </p:cNvSpPr>
          <p:nvPr>
            <p:ph type="title"/>
          </p:nvPr>
        </p:nvSpPr>
        <p:spPr>
          <a:xfrm>
            <a:off x="838200" y="767997"/>
            <a:ext cx="10515600" cy="659556"/>
          </a:xfrm>
        </p:spPr>
        <p:txBody>
          <a:bodyPr vert="horz" lIns="91440" tIns="45720" rIns="91440" bIns="45720" rtlCol="0" anchor="ctr">
            <a:noAutofit/>
          </a:bodyPr>
          <a:lstStyle/>
          <a:p>
            <a:endParaRPr lang="en-US" sz="4400" dirty="0">
              <a:solidFill>
                <a:srgbClr val="000000"/>
              </a:solidFill>
            </a:endParaRPr>
          </a:p>
          <a:p>
            <a:endParaRPr lang="en-US" dirty="0"/>
          </a:p>
        </p:txBody>
      </p:sp>
      <p:sp>
        <p:nvSpPr>
          <p:cNvPr id="2" name="TextBox 1">
            <a:extLst>
              <a:ext uri="{FF2B5EF4-FFF2-40B4-BE49-F238E27FC236}">
                <a16:creationId xmlns:a16="http://schemas.microsoft.com/office/drawing/2014/main" id="{20B98DB1-D259-D9ED-246A-58A8C13FB401}"/>
              </a:ext>
            </a:extLst>
          </p:cNvPr>
          <p:cNvSpPr txBox="1"/>
          <p:nvPr/>
        </p:nvSpPr>
        <p:spPr>
          <a:xfrm>
            <a:off x="835068" y="2498509"/>
            <a:ext cx="9989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endParaRPr lang="en-US" dirty="0"/>
          </a:p>
        </p:txBody>
      </p:sp>
      <p:pic>
        <p:nvPicPr>
          <p:cNvPr id="3" name="Picture 2" descr="A map of europe with a graph&#10;&#10;AI-generated content may be incorrect.">
            <a:extLst>
              <a:ext uri="{FF2B5EF4-FFF2-40B4-BE49-F238E27FC236}">
                <a16:creationId xmlns:a16="http://schemas.microsoft.com/office/drawing/2014/main" id="{98299417-7961-0253-E4BC-DAE73A2B2152}"/>
              </a:ext>
            </a:extLst>
          </p:cNvPr>
          <p:cNvPicPr>
            <a:picLocks noChangeAspect="1"/>
          </p:cNvPicPr>
          <p:nvPr/>
        </p:nvPicPr>
        <p:blipFill>
          <a:blip r:embed="rId2"/>
          <a:stretch>
            <a:fillRect/>
          </a:stretch>
        </p:blipFill>
        <p:spPr>
          <a:xfrm>
            <a:off x="386219" y="633392"/>
            <a:ext cx="11471753" cy="5465954"/>
          </a:xfrm>
          <a:prstGeom prst="rect">
            <a:avLst/>
          </a:prstGeom>
        </p:spPr>
      </p:pic>
    </p:spTree>
    <p:extLst>
      <p:ext uri="{BB962C8B-B14F-4D97-AF65-F5344CB8AC3E}">
        <p14:creationId xmlns:p14="http://schemas.microsoft.com/office/powerpoint/2010/main" val="161971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3838-FE82-761A-C59E-8F5AA4BE921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0FC44E9-51BF-D112-93A8-ACAE8BB6AAC7}"/>
              </a:ext>
            </a:extLst>
          </p:cNvPr>
          <p:cNvSpPr>
            <a:spLocks noGrp="1"/>
          </p:cNvSpPr>
          <p:nvPr>
            <p:ph type="title"/>
          </p:nvPr>
        </p:nvSpPr>
        <p:spPr>
          <a:xfrm>
            <a:off x="838200" y="767997"/>
            <a:ext cx="10515600" cy="659556"/>
          </a:xfrm>
        </p:spPr>
        <p:txBody>
          <a:bodyPr vert="horz" lIns="91440" tIns="45720" rIns="91440" bIns="45720" rtlCol="0" anchor="ctr">
            <a:noAutofit/>
          </a:bodyPr>
          <a:lstStyle/>
          <a:p>
            <a:endParaRPr lang="en-US" sz="4400" dirty="0">
              <a:solidFill>
                <a:srgbClr val="000000"/>
              </a:solidFill>
            </a:endParaRPr>
          </a:p>
          <a:p>
            <a:endParaRPr lang="en-US" dirty="0"/>
          </a:p>
        </p:txBody>
      </p:sp>
      <p:sp>
        <p:nvSpPr>
          <p:cNvPr id="2" name="TextBox 1">
            <a:extLst>
              <a:ext uri="{FF2B5EF4-FFF2-40B4-BE49-F238E27FC236}">
                <a16:creationId xmlns:a16="http://schemas.microsoft.com/office/drawing/2014/main" id="{4C1D251E-533E-F096-9816-6394D1C4C00F}"/>
              </a:ext>
            </a:extLst>
          </p:cNvPr>
          <p:cNvSpPr txBox="1"/>
          <p:nvPr/>
        </p:nvSpPr>
        <p:spPr>
          <a:xfrm>
            <a:off x="835068" y="2498509"/>
            <a:ext cx="9989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endParaRPr lang="en-US" dirty="0"/>
          </a:p>
        </p:txBody>
      </p:sp>
      <p:pic>
        <p:nvPicPr>
          <p:cNvPr id="3" name="Picture 2" descr="A map of europe with a graph and numbers&#10;&#10;AI-generated content may be incorrect.">
            <a:extLst>
              <a:ext uri="{FF2B5EF4-FFF2-40B4-BE49-F238E27FC236}">
                <a16:creationId xmlns:a16="http://schemas.microsoft.com/office/drawing/2014/main" id="{A14139F3-B812-7174-ED0B-508D6F3841D9}"/>
              </a:ext>
            </a:extLst>
          </p:cNvPr>
          <p:cNvPicPr>
            <a:picLocks noChangeAspect="1"/>
          </p:cNvPicPr>
          <p:nvPr/>
        </p:nvPicPr>
        <p:blipFill>
          <a:blip r:embed="rId2"/>
          <a:stretch>
            <a:fillRect/>
          </a:stretch>
        </p:blipFill>
        <p:spPr>
          <a:xfrm>
            <a:off x="386219" y="612515"/>
            <a:ext cx="11492630" cy="5486831"/>
          </a:xfrm>
          <a:prstGeom prst="rect">
            <a:avLst/>
          </a:prstGeom>
        </p:spPr>
      </p:pic>
    </p:spTree>
    <p:extLst>
      <p:ext uri="{BB962C8B-B14F-4D97-AF65-F5344CB8AC3E}">
        <p14:creationId xmlns:p14="http://schemas.microsoft.com/office/powerpoint/2010/main" val="387258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26912-E418-1B9C-D9E3-53B32C97A4E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E54B83F-982A-6D17-6581-1DCFD10B6CF7}"/>
              </a:ext>
            </a:extLst>
          </p:cNvPr>
          <p:cNvSpPr>
            <a:spLocks noGrp="1"/>
          </p:cNvSpPr>
          <p:nvPr>
            <p:ph type="title"/>
          </p:nvPr>
        </p:nvSpPr>
        <p:spPr>
          <a:xfrm>
            <a:off x="838200" y="767997"/>
            <a:ext cx="10515600" cy="659556"/>
          </a:xfrm>
        </p:spPr>
        <p:txBody>
          <a:bodyPr vert="horz" lIns="91440" tIns="45720" rIns="91440" bIns="45720" rtlCol="0" anchor="ctr">
            <a:noAutofit/>
          </a:bodyPr>
          <a:lstStyle/>
          <a:p>
            <a:endParaRPr lang="en-US" sz="4400" dirty="0">
              <a:solidFill>
                <a:srgbClr val="000000"/>
              </a:solidFill>
            </a:endParaRPr>
          </a:p>
          <a:p>
            <a:endParaRPr lang="en-US" dirty="0"/>
          </a:p>
        </p:txBody>
      </p:sp>
      <p:sp>
        <p:nvSpPr>
          <p:cNvPr id="2" name="TextBox 1">
            <a:extLst>
              <a:ext uri="{FF2B5EF4-FFF2-40B4-BE49-F238E27FC236}">
                <a16:creationId xmlns:a16="http://schemas.microsoft.com/office/drawing/2014/main" id="{25361F0D-82AF-AD08-BCAB-4EFEE44A3BA1}"/>
              </a:ext>
            </a:extLst>
          </p:cNvPr>
          <p:cNvSpPr txBox="1"/>
          <p:nvPr/>
        </p:nvSpPr>
        <p:spPr>
          <a:xfrm>
            <a:off x="835068" y="2498509"/>
            <a:ext cx="9989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endParaRPr lang="en-US" dirty="0"/>
          </a:p>
        </p:txBody>
      </p:sp>
      <p:pic>
        <p:nvPicPr>
          <p:cNvPr id="3" name="Picture 2" descr="A map of europe with different countries/regions&#10;&#10;AI-generated content may be incorrect.">
            <a:extLst>
              <a:ext uri="{FF2B5EF4-FFF2-40B4-BE49-F238E27FC236}">
                <a16:creationId xmlns:a16="http://schemas.microsoft.com/office/drawing/2014/main" id="{0E78792A-16A1-6895-BDEA-3B75251D86DB}"/>
              </a:ext>
            </a:extLst>
          </p:cNvPr>
          <p:cNvPicPr>
            <a:picLocks noChangeAspect="1"/>
          </p:cNvPicPr>
          <p:nvPr/>
        </p:nvPicPr>
        <p:blipFill>
          <a:blip r:embed="rId2"/>
          <a:stretch>
            <a:fillRect/>
          </a:stretch>
        </p:blipFill>
        <p:spPr>
          <a:xfrm>
            <a:off x="407095" y="769090"/>
            <a:ext cx="11492631" cy="5507709"/>
          </a:xfrm>
          <a:prstGeom prst="rect">
            <a:avLst/>
          </a:prstGeom>
        </p:spPr>
      </p:pic>
    </p:spTree>
    <p:extLst>
      <p:ext uri="{BB962C8B-B14F-4D97-AF65-F5344CB8AC3E}">
        <p14:creationId xmlns:p14="http://schemas.microsoft.com/office/powerpoint/2010/main" val="3545492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701DB-D950-27E6-740A-A42C4528D43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1E3E534-D9DF-CF94-A337-36A6C5730FBA}"/>
              </a:ext>
            </a:extLst>
          </p:cNvPr>
          <p:cNvSpPr>
            <a:spLocks noGrp="1"/>
          </p:cNvSpPr>
          <p:nvPr>
            <p:ph type="title"/>
          </p:nvPr>
        </p:nvSpPr>
        <p:spPr>
          <a:xfrm>
            <a:off x="838200" y="767997"/>
            <a:ext cx="10515600" cy="659556"/>
          </a:xfrm>
        </p:spPr>
        <p:txBody>
          <a:bodyPr vert="horz" lIns="91440" tIns="45720" rIns="91440" bIns="45720" rtlCol="0" anchor="ctr">
            <a:noAutofit/>
          </a:bodyPr>
          <a:lstStyle/>
          <a:p>
            <a:r>
              <a:rPr lang="en-US" sz="4400">
                <a:solidFill>
                  <a:srgbClr val="000000"/>
                </a:solidFill>
                <a:ea typeface="+mj-lt"/>
                <a:cs typeface="+mj-lt"/>
              </a:rPr>
              <a:t>Next implementations in the DSS. </a:t>
            </a:r>
            <a:endParaRPr lang="en-US">
              <a:ea typeface="+mj-lt"/>
              <a:cs typeface="+mj-lt"/>
            </a:endParaRPr>
          </a:p>
          <a:p>
            <a:endParaRPr lang="en-US" dirty="0"/>
          </a:p>
        </p:txBody>
      </p:sp>
      <p:sp>
        <p:nvSpPr>
          <p:cNvPr id="2" name="TextBox 1">
            <a:extLst>
              <a:ext uri="{FF2B5EF4-FFF2-40B4-BE49-F238E27FC236}">
                <a16:creationId xmlns:a16="http://schemas.microsoft.com/office/drawing/2014/main" id="{20BD301A-B614-4E28-D079-A1318FBB16A6}"/>
              </a:ext>
            </a:extLst>
          </p:cNvPr>
          <p:cNvSpPr txBox="1"/>
          <p:nvPr/>
        </p:nvSpPr>
        <p:spPr>
          <a:xfrm>
            <a:off x="835068" y="1186711"/>
            <a:ext cx="99895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r>
              <a:rPr lang="en-US"/>
              <a:t>Implementation of hazard indicators from plan4res outputs such as annual shortfall hours, hours on last source, marginal cost... </a:t>
            </a:r>
            <a:endParaRPr lang="en-US" dirty="0"/>
          </a:p>
        </p:txBody>
      </p:sp>
      <p:pic>
        <p:nvPicPr>
          <p:cNvPr id="4" name="Picture 3" descr="A map of france with a blue area&#10;&#10;AI-generated content may be incorrect.">
            <a:extLst>
              <a:ext uri="{FF2B5EF4-FFF2-40B4-BE49-F238E27FC236}">
                <a16:creationId xmlns:a16="http://schemas.microsoft.com/office/drawing/2014/main" id="{9B4A6110-7959-D22B-5084-4594F300A6F1}"/>
              </a:ext>
            </a:extLst>
          </p:cNvPr>
          <p:cNvPicPr>
            <a:picLocks noChangeAspect="1"/>
          </p:cNvPicPr>
          <p:nvPr/>
        </p:nvPicPr>
        <p:blipFill>
          <a:blip r:embed="rId2"/>
          <a:stretch>
            <a:fillRect/>
          </a:stretch>
        </p:blipFill>
        <p:spPr>
          <a:xfrm>
            <a:off x="1428750" y="2110609"/>
            <a:ext cx="8801100" cy="3989333"/>
          </a:xfrm>
          <a:prstGeom prst="rect">
            <a:avLst/>
          </a:prstGeom>
        </p:spPr>
      </p:pic>
    </p:spTree>
    <p:extLst>
      <p:ext uri="{BB962C8B-B14F-4D97-AF65-F5344CB8AC3E}">
        <p14:creationId xmlns:p14="http://schemas.microsoft.com/office/powerpoint/2010/main" val="60265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6370F-1CF3-ECC0-246D-39EAC5F5002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193C77-DAB8-6CC5-9B6D-3704C9B1856C}"/>
              </a:ext>
            </a:extLst>
          </p:cNvPr>
          <p:cNvSpPr>
            <a:spLocks noGrp="1"/>
          </p:cNvSpPr>
          <p:nvPr>
            <p:ph type="title"/>
          </p:nvPr>
        </p:nvSpPr>
        <p:spPr>
          <a:xfrm>
            <a:off x="838200" y="767997"/>
            <a:ext cx="10515600" cy="659556"/>
          </a:xfrm>
        </p:spPr>
        <p:txBody>
          <a:bodyPr vert="horz" lIns="91440" tIns="45720" rIns="91440" bIns="45720" rtlCol="0" anchor="ctr">
            <a:noAutofit/>
          </a:bodyPr>
          <a:lstStyle/>
          <a:p>
            <a:r>
              <a:rPr lang="en-US" sz="4400">
                <a:solidFill>
                  <a:srgbClr val="000000"/>
                </a:solidFill>
                <a:ea typeface="+mj-lt"/>
                <a:cs typeface="+mj-lt"/>
              </a:rPr>
              <a:t>Next implementations in the DSS. </a:t>
            </a:r>
            <a:endParaRPr lang="en-US">
              <a:ea typeface="+mj-lt"/>
              <a:cs typeface="+mj-lt"/>
            </a:endParaRPr>
          </a:p>
          <a:p>
            <a:endParaRPr lang="en-US" dirty="0"/>
          </a:p>
        </p:txBody>
      </p:sp>
      <p:sp>
        <p:nvSpPr>
          <p:cNvPr id="2" name="TextBox 1">
            <a:extLst>
              <a:ext uri="{FF2B5EF4-FFF2-40B4-BE49-F238E27FC236}">
                <a16:creationId xmlns:a16="http://schemas.microsoft.com/office/drawing/2014/main" id="{0D5D65F4-694A-674B-9A2E-A993F0CE26BE}"/>
              </a:ext>
            </a:extLst>
          </p:cNvPr>
          <p:cNvSpPr txBox="1"/>
          <p:nvPr/>
        </p:nvSpPr>
        <p:spPr>
          <a:xfrm>
            <a:off x="835068" y="1186711"/>
            <a:ext cx="99895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r>
              <a:rPr lang="en-US"/>
              <a:t>Implementation of hazard indicators from plan4res outputs such as annual shortfall hours, hours on last source, marginal cost... </a:t>
            </a:r>
            <a:endParaRPr lang="en-US" dirty="0"/>
          </a:p>
        </p:txBody>
      </p:sp>
      <p:pic>
        <p:nvPicPr>
          <p:cNvPr id="3" name="Picture 2" descr="A map of france with different colored regions&#10;&#10;AI-generated content may be incorrect.">
            <a:extLst>
              <a:ext uri="{FF2B5EF4-FFF2-40B4-BE49-F238E27FC236}">
                <a16:creationId xmlns:a16="http://schemas.microsoft.com/office/drawing/2014/main" id="{B8D93EB8-2C56-6215-B6B8-EDAD632A1938}"/>
              </a:ext>
            </a:extLst>
          </p:cNvPr>
          <p:cNvPicPr>
            <a:picLocks noChangeAspect="1"/>
          </p:cNvPicPr>
          <p:nvPr/>
        </p:nvPicPr>
        <p:blipFill>
          <a:blip r:embed="rId2"/>
          <a:stretch>
            <a:fillRect/>
          </a:stretch>
        </p:blipFill>
        <p:spPr>
          <a:xfrm>
            <a:off x="1572883" y="2241610"/>
            <a:ext cx="3884762" cy="3913157"/>
          </a:xfrm>
          <a:prstGeom prst="rect">
            <a:avLst/>
          </a:prstGeom>
        </p:spPr>
      </p:pic>
      <p:pic>
        <p:nvPicPr>
          <p:cNvPr id="5" name="Picture 4" descr="A map of france with red and black text&#10;&#10;AI-generated content may be incorrect.">
            <a:extLst>
              <a:ext uri="{FF2B5EF4-FFF2-40B4-BE49-F238E27FC236}">
                <a16:creationId xmlns:a16="http://schemas.microsoft.com/office/drawing/2014/main" id="{947A0580-0E5A-5CD5-D5F2-1BAA49C1C82F}"/>
              </a:ext>
            </a:extLst>
          </p:cNvPr>
          <p:cNvPicPr>
            <a:picLocks noChangeAspect="1"/>
          </p:cNvPicPr>
          <p:nvPr/>
        </p:nvPicPr>
        <p:blipFill>
          <a:blip r:embed="rId3"/>
          <a:stretch>
            <a:fillRect/>
          </a:stretch>
        </p:blipFill>
        <p:spPr>
          <a:xfrm>
            <a:off x="6001109" y="2241609"/>
            <a:ext cx="3884762" cy="3913158"/>
          </a:xfrm>
          <a:prstGeom prst="rect">
            <a:avLst/>
          </a:prstGeom>
        </p:spPr>
      </p:pic>
    </p:spTree>
    <p:extLst>
      <p:ext uri="{BB962C8B-B14F-4D97-AF65-F5344CB8AC3E}">
        <p14:creationId xmlns:p14="http://schemas.microsoft.com/office/powerpoint/2010/main" val="394183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810907-E44C-68DE-0013-0DD9AD6D4FF2}"/>
              </a:ext>
            </a:extLst>
          </p:cNvPr>
          <p:cNvSpPr>
            <a:spLocks noGrp="1"/>
          </p:cNvSpPr>
          <p:nvPr>
            <p:ph type="title"/>
          </p:nvPr>
        </p:nvSpPr>
        <p:spPr>
          <a:xfrm>
            <a:off x="838200" y="767997"/>
            <a:ext cx="10515600" cy="659556"/>
          </a:xfrm>
        </p:spPr>
        <p:txBody>
          <a:bodyPr>
            <a:normAutofit fontScale="90000"/>
          </a:bodyPr>
          <a:lstStyle/>
          <a:p>
            <a:r>
              <a:rPr lang="en-US" sz="4400">
                <a:solidFill>
                  <a:srgbClr val="000000"/>
                </a:solidFill>
              </a:rPr>
              <a:t>What is CS7 about</a:t>
            </a:r>
            <a:endParaRPr lang="en-US"/>
          </a:p>
          <a:p>
            <a:endParaRPr lang="en-US" dirty="0"/>
          </a:p>
        </p:txBody>
      </p:sp>
      <p:sp>
        <p:nvSpPr>
          <p:cNvPr id="2" name="TextBox 1">
            <a:extLst>
              <a:ext uri="{FF2B5EF4-FFF2-40B4-BE49-F238E27FC236}">
                <a16:creationId xmlns:a16="http://schemas.microsoft.com/office/drawing/2014/main" id="{F31A4C72-1390-D95B-E1CD-E5D4E424CDFA}"/>
              </a:ext>
            </a:extLst>
          </p:cNvPr>
          <p:cNvSpPr txBox="1"/>
          <p:nvPr/>
        </p:nvSpPr>
        <p:spPr>
          <a:xfrm>
            <a:off x="835068" y="1424836"/>
            <a:ext cx="998950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r>
              <a:rPr lang="en-US"/>
              <a:t>We build consistent, country-level time series for Europe showing how climate change may affect electricity demand and renewable generation, including wind, solar, hydro, and demand. </a:t>
            </a:r>
            <a:endParaRPr lang="en-US" dirty="0"/>
          </a:p>
          <a:p>
            <a:endParaRPr lang="en-US" dirty="0"/>
          </a:p>
          <a:p>
            <a:r>
              <a:rPr lang="en-US"/>
              <a:t>These data are produced across multiple climate models, emissions scenarios, and future periods, so energy planners can test how robust the European power system is under different climate futures.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i="1" dirty="0"/>
              <a:t>In short: CS7 turns climate projections into usable inputs for energy-system planning and stress-testing usable for risk </a:t>
            </a:r>
            <a:r>
              <a:rPr lang="en-US" b="1" i="1"/>
              <a:t>assessment</a:t>
            </a:r>
            <a:r>
              <a:rPr lang="en-US" b="1" i="1" dirty="0"/>
              <a:t> on regional scale. </a:t>
            </a:r>
          </a:p>
          <a:p>
            <a:pPr algn="ctr"/>
            <a:endParaRPr lang="en-US"/>
          </a:p>
        </p:txBody>
      </p:sp>
      <p:grpSp>
        <p:nvGrpSpPr>
          <p:cNvPr id="8" name="Group 7">
            <a:extLst>
              <a:ext uri="{FF2B5EF4-FFF2-40B4-BE49-F238E27FC236}">
                <a16:creationId xmlns:a16="http://schemas.microsoft.com/office/drawing/2014/main" id="{7D8F4DA8-7B8D-800A-D6CC-730787A91A68}"/>
              </a:ext>
            </a:extLst>
          </p:cNvPr>
          <p:cNvGrpSpPr/>
          <p:nvPr/>
        </p:nvGrpSpPr>
        <p:grpSpPr>
          <a:xfrm>
            <a:off x="1199106" y="3628373"/>
            <a:ext cx="914400" cy="914400"/>
            <a:chOff x="2132556" y="3961748"/>
            <a:chExt cx="914400" cy="914400"/>
          </a:xfrm>
        </p:grpSpPr>
        <p:pic>
          <p:nvPicPr>
            <p:cNvPr id="3" name="Graphic 2" descr="Statistics outline">
              <a:extLst>
                <a:ext uri="{FF2B5EF4-FFF2-40B4-BE49-F238E27FC236}">
                  <a16:creationId xmlns:a16="http://schemas.microsoft.com/office/drawing/2014/main" id="{CFB064AE-63E1-3AC6-B828-8A49F25AD4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132556" y="3961748"/>
              <a:ext cx="914400" cy="914400"/>
            </a:xfrm>
            <a:prstGeom prst="rect">
              <a:avLst/>
            </a:prstGeom>
          </p:spPr>
        </p:pic>
        <p:pic>
          <p:nvPicPr>
            <p:cNvPr id="5" name="Graphic 4" descr="Rain with solid fill">
              <a:extLst>
                <a:ext uri="{FF2B5EF4-FFF2-40B4-BE49-F238E27FC236}">
                  <a16:creationId xmlns:a16="http://schemas.microsoft.com/office/drawing/2014/main" id="{EE13CF39-202D-669A-CBA0-C724469ED1F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62225" y="4486275"/>
              <a:ext cx="323850" cy="285750"/>
            </a:xfrm>
            <a:prstGeom prst="rect">
              <a:avLst/>
            </a:prstGeom>
          </p:spPr>
        </p:pic>
        <p:pic>
          <p:nvPicPr>
            <p:cNvPr id="6" name="Graphic 5" descr="Thermometer with solid fill">
              <a:extLst>
                <a:ext uri="{FF2B5EF4-FFF2-40B4-BE49-F238E27FC236}">
                  <a16:creationId xmlns:a16="http://schemas.microsoft.com/office/drawing/2014/main" id="{7E437C96-4B1E-B443-282D-255E7388B11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57450" y="3962400"/>
              <a:ext cx="266700" cy="295275"/>
            </a:xfrm>
            <a:prstGeom prst="rect">
              <a:avLst/>
            </a:prstGeom>
          </p:spPr>
        </p:pic>
      </p:grpSp>
      <p:sp>
        <p:nvSpPr>
          <p:cNvPr id="9" name="TextBox 8">
            <a:extLst>
              <a:ext uri="{FF2B5EF4-FFF2-40B4-BE49-F238E27FC236}">
                <a16:creationId xmlns:a16="http://schemas.microsoft.com/office/drawing/2014/main" id="{99F0E9E5-FAE5-A280-496B-F175AB342021}"/>
              </a:ext>
            </a:extLst>
          </p:cNvPr>
          <p:cNvSpPr txBox="1"/>
          <p:nvPr/>
        </p:nvSpPr>
        <p:spPr>
          <a:xfrm>
            <a:off x="971550" y="4514850"/>
            <a:ext cx="19431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CMIP6 climate projections</a:t>
            </a:r>
          </a:p>
        </p:txBody>
      </p:sp>
      <p:sp>
        <p:nvSpPr>
          <p:cNvPr id="10" name="TextBox 9">
            <a:extLst>
              <a:ext uri="{FF2B5EF4-FFF2-40B4-BE49-F238E27FC236}">
                <a16:creationId xmlns:a16="http://schemas.microsoft.com/office/drawing/2014/main" id="{4D578921-BAEA-EB2C-62EF-A81893B3CD5E}"/>
              </a:ext>
            </a:extLst>
          </p:cNvPr>
          <p:cNvSpPr txBox="1"/>
          <p:nvPr/>
        </p:nvSpPr>
        <p:spPr>
          <a:xfrm>
            <a:off x="3048000" y="4543425"/>
            <a:ext cx="19431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C3S Energy indicators</a:t>
            </a:r>
          </a:p>
        </p:txBody>
      </p:sp>
      <p:pic>
        <p:nvPicPr>
          <p:cNvPr id="12" name="Graphic 11" descr="Statistics outline">
            <a:extLst>
              <a:ext uri="{FF2B5EF4-FFF2-40B4-BE49-F238E27FC236}">
                <a16:creationId xmlns:a16="http://schemas.microsoft.com/office/drawing/2014/main" id="{30A1D627-16EC-F04D-B842-1C470BA0C73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199356" y="3628373"/>
            <a:ext cx="914400" cy="914400"/>
          </a:xfrm>
          <a:prstGeom prst="rect">
            <a:avLst/>
          </a:prstGeom>
        </p:spPr>
      </p:pic>
      <p:pic>
        <p:nvPicPr>
          <p:cNvPr id="13" name="Graphic 12" descr="Wind Turbines with solid fill">
            <a:extLst>
              <a:ext uri="{FF2B5EF4-FFF2-40B4-BE49-F238E27FC236}">
                <a16:creationId xmlns:a16="http://schemas.microsoft.com/office/drawing/2014/main" id="{0E9FD00B-457B-6FF5-FB47-586B0AFAD1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590925" y="4086225"/>
            <a:ext cx="323850" cy="323850"/>
          </a:xfrm>
          <a:prstGeom prst="rect">
            <a:avLst/>
          </a:prstGeom>
        </p:spPr>
      </p:pic>
      <p:pic>
        <p:nvPicPr>
          <p:cNvPr id="14" name="Graphic 13" descr="Fluorescent Light Bulb with solid fill">
            <a:extLst>
              <a:ext uri="{FF2B5EF4-FFF2-40B4-BE49-F238E27FC236}">
                <a16:creationId xmlns:a16="http://schemas.microsoft.com/office/drawing/2014/main" id="{7E02B7CC-3389-BCF8-C470-B71F770D268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314700" y="3733800"/>
            <a:ext cx="276225" cy="228600"/>
          </a:xfrm>
          <a:prstGeom prst="rect">
            <a:avLst/>
          </a:prstGeom>
        </p:spPr>
      </p:pic>
      <p:sp>
        <p:nvSpPr>
          <p:cNvPr id="16" name="Arrow: Right 15">
            <a:extLst>
              <a:ext uri="{FF2B5EF4-FFF2-40B4-BE49-F238E27FC236}">
                <a16:creationId xmlns:a16="http://schemas.microsoft.com/office/drawing/2014/main" id="{77BFE6CC-084A-F67D-5403-5B74E0983EE9}"/>
              </a:ext>
            </a:extLst>
          </p:cNvPr>
          <p:cNvSpPr/>
          <p:nvPr/>
        </p:nvSpPr>
        <p:spPr>
          <a:xfrm>
            <a:off x="2505074" y="3905250"/>
            <a:ext cx="542925" cy="361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C384A94-A511-FBCB-7492-141D11702418}"/>
              </a:ext>
            </a:extLst>
          </p:cNvPr>
          <p:cNvSpPr/>
          <p:nvPr/>
        </p:nvSpPr>
        <p:spPr>
          <a:xfrm>
            <a:off x="4267199" y="3905250"/>
            <a:ext cx="542925" cy="361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plan4res">
            <a:extLst>
              <a:ext uri="{FF2B5EF4-FFF2-40B4-BE49-F238E27FC236}">
                <a16:creationId xmlns:a16="http://schemas.microsoft.com/office/drawing/2014/main" id="{2F1915F2-FE8B-2F4D-BFE2-A695C698C6E6}"/>
              </a:ext>
            </a:extLst>
          </p:cNvPr>
          <p:cNvPicPr>
            <a:picLocks noChangeAspect="1"/>
          </p:cNvPicPr>
          <p:nvPr/>
        </p:nvPicPr>
        <p:blipFill>
          <a:blip r:embed="rId7"/>
          <a:stretch>
            <a:fillRect/>
          </a:stretch>
        </p:blipFill>
        <p:spPr>
          <a:xfrm>
            <a:off x="5143500" y="3676994"/>
            <a:ext cx="1371599" cy="818461"/>
          </a:xfrm>
          <a:prstGeom prst="rect">
            <a:avLst/>
          </a:prstGeom>
        </p:spPr>
      </p:pic>
      <p:sp>
        <p:nvSpPr>
          <p:cNvPr id="19" name="TextBox 18">
            <a:extLst>
              <a:ext uri="{FF2B5EF4-FFF2-40B4-BE49-F238E27FC236}">
                <a16:creationId xmlns:a16="http://schemas.microsoft.com/office/drawing/2014/main" id="{8238CC7A-D2FD-57DC-0B5C-791A02ACDEDA}"/>
              </a:ext>
            </a:extLst>
          </p:cNvPr>
          <p:cNvSpPr txBox="1"/>
          <p:nvPr/>
        </p:nvSpPr>
        <p:spPr>
          <a:xfrm>
            <a:off x="4857750" y="4410075"/>
            <a:ext cx="19431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ea typeface="+mn-lt"/>
                <a:cs typeface="+mn-lt"/>
              </a:rPr>
              <a:t>Electricity system </a:t>
            </a:r>
            <a:r>
              <a:rPr lang="en-US">
                <a:solidFill>
                  <a:srgbClr val="000000"/>
                </a:solidFill>
                <a:ea typeface="+mn-lt"/>
                <a:cs typeface="+mn-lt"/>
              </a:rPr>
              <a:t>optimization</a:t>
            </a:r>
            <a:r>
              <a:rPr lang="en-US" dirty="0">
                <a:solidFill>
                  <a:srgbClr val="000000"/>
                </a:solidFill>
                <a:ea typeface="+mn-lt"/>
                <a:cs typeface="+mn-lt"/>
              </a:rPr>
              <a:t> and simulation tool</a:t>
            </a:r>
            <a:endParaRPr lang="en-US" dirty="0"/>
          </a:p>
        </p:txBody>
      </p:sp>
      <p:sp>
        <p:nvSpPr>
          <p:cNvPr id="20" name="Arrow: Right 19">
            <a:extLst>
              <a:ext uri="{FF2B5EF4-FFF2-40B4-BE49-F238E27FC236}">
                <a16:creationId xmlns:a16="http://schemas.microsoft.com/office/drawing/2014/main" id="{E6A0BF94-D2C3-8B79-A979-4E747A017AC0}"/>
              </a:ext>
            </a:extLst>
          </p:cNvPr>
          <p:cNvSpPr/>
          <p:nvPr/>
        </p:nvSpPr>
        <p:spPr>
          <a:xfrm>
            <a:off x="6819899" y="3962400"/>
            <a:ext cx="542925" cy="361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6292CA08-95DA-A131-39DA-9A356F83B746}"/>
              </a:ext>
            </a:extLst>
          </p:cNvPr>
          <p:cNvSpPr/>
          <p:nvPr/>
        </p:nvSpPr>
        <p:spPr>
          <a:xfrm>
            <a:off x="8782049" y="3962400"/>
            <a:ext cx="542925" cy="361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B419766-F065-17F0-2EF1-877023A0BEF0}"/>
              </a:ext>
            </a:extLst>
          </p:cNvPr>
          <p:cNvPicPr>
            <a:picLocks noChangeAspect="1"/>
          </p:cNvPicPr>
          <p:nvPr/>
        </p:nvPicPr>
        <p:blipFill>
          <a:blip r:embed="rId8"/>
          <a:stretch>
            <a:fillRect/>
          </a:stretch>
        </p:blipFill>
        <p:spPr>
          <a:xfrm>
            <a:off x="9491663" y="3962400"/>
            <a:ext cx="2190750" cy="428625"/>
          </a:xfrm>
          <a:prstGeom prst="rect">
            <a:avLst/>
          </a:prstGeom>
        </p:spPr>
      </p:pic>
      <p:sp>
        <p:nvSpPr>
          <p:cNvPr id="25" name="TextBox 24">
            <a:extLst>
              <a:ext uri="{FF2B5EF4-FFF2-40B4-BE49-F238E27FC236}">
                <a16:creationId xmlns:a16="http://schemas.microsoft.com/office/drawing/2014/main" id="{C30F8DB3-7060-0535-1C53-3F21E6A5BC6F}"/>
              </a:ext>
            </a:extLst>
          </p:cNvPr>
          <p:cNvSpPr txBox="1"/>
          <p:nvPr/>
        </p:nvSpPr>
        <p:spPr>
          <a:xfrm>
            <a:off x="7258050" y="4495799"/>
            <a:ext cx="17907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Marginal cost, hours of </a:t>
            </a:r>
            <a:r>
              <a:rPr lang="en-US" sz="1600"/>
              <a:t>non-met</a:t>
            </a:r>
            <a:r>
              <a:rPr lang="en-US" sz="1600" dirty="0"/>
              <a:t> energy, slack...</a:t>
            </a:r>
            <a:r>
              <a:rPr lang="en-US" sz="1100" dirty="0"/>
              <a:t>.</a:t>
            </a:r>
          </a:p>
        </p:txBody>
      </p:sp>
      <p:pic>
        <p:nvPicPr>
          <p:cNvPr id="26" name="Graphic 25" descr="Statistics outline">
            <a:extLst>
              <a:ext uri="{FF2B5EF4-FFF2-40B4-BE49-F238E27FC236}">
                <a16:creationId xmlns:a16="http://schemas.microsoft.com/office/drawing/2014/main" id="{91536D73-B564-02D2-D60D-6A641B64FFC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95155" y="3628373"/>
            <a:ext cx="914400" cy="914400"/>
          </a:xfrm>
          <a:prstGeom prst="rect">
            <a:avLst/>
          </a:prstGeom>
        </p:spPr>
      </p:pic>
    </p:spTree>
    <p:extLst>
      <p:ext uri="{BB962C8B-B14F-4D97-AF65-F5344CB8AC3E}">
        <p14:creationId xmlns:p14="http://schemas.microsoft.com/office/powerpoint/2010/main" val="410424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EBAD1-21B6-55CC-F20D-3F0D71CE2DB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292F07-9912-E6D7-77A8-A4F0AAE2C8F7}"/>
              </a:ext>
            </a:extLst>
          </p:cNvPr>
          <p:cNvSpPr>
            <a:spLocks noGrp="1"/>
          </p:cNvSpPr>
          <p:nvPr>
            <p:ph type="title"/>
          </p:nvPr>
        </p:nvSpPr>
        <p:spPr>
          <a:xfrm>
            <a:off x="838200" y="777522"/>
            <a:ext cx="10515600" cy="659556"/>
          </a:xfrm>
        </p:spPr>
        <p:txBody>
          <a:bodyPr>
            <a:normAutofit fontScale="90000"/>
          </a:bodyPr>
          <a:lstStyle/>
          <a:p>
            <a:r>
              <a:rPr lang="en-US" sz="4400">
                <a:solidFill>
                  <a:srgbClr val="000000"/>
                </a:solidFill>
              </a:rPr>
              <a:t>The data used</a:t>
            </a:r>
            <a:endParaRPr lang="en-US"/>
          </a:p>
          <a:p>
            <a:endParaRPr lang="en-US" dirty="0"/>
          </a:p>
        </p:txBody>
      </p:sp>
      <p:sp>
        <p:nvSpPr>
          <p:cNvPr id="2" name="TextBox 1">
            <a:extLst>
              <a:ext uri="{FF2B5EF4-FFF2-40B4-BE49-F238E27FC236}">
                <a16:creationId xmlns:a16="http://schemas.microsoft.com/office/drawing/2014/main" id="{7EA92503-375E-9654-273D-7A4A6A8E99A9}"/>
              </a:ext>
            </a:extLst>
          </p:cNvPr>
          <p:cNvSpPr txBox="1"/>
          <p:nvPr/>
        </p:nvSpPr>
        <p:spPr>
          <a:xfrm>
            <a:off x="749343" y="1253386"/>
            <a:ext cx="10522905"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b="1" dirty="0"/>
            </a:br>
            <a:r>
              <a:rPr lang="en-US" sz="1400" b="1" dirty="0"/>
              <a:t>Capturing natural variability and </a:t>
            </a:r>
            <a:r>
              <a:rPr lang="en-US" sz="1400" b="1"/>
              <a:t>uncertainty. </a:t>
            </a:r>
            <a:endParaRPr lang="en-US" sz="1400" b="1" dirty="0"/>
          </a:p>
          <a:p>
            <a:endParaRPr lang="en-US" sz="1400" dirty="0"/>
          </a:p>
          <a:p>
            <a:pPr marL="285750" indent="-285750">
              <a:buFont typeface="Arial"/>
              <a:buChar char="•"/>
            </a:pPr>
            <a:r>
              <a:rPr lang="en-US" sz="1400" b="1"/>
              <a:t>Scenarios:</a:t>
            </a:r>
            <a:r>
              <a:rPr lang="en-US" sz="1400"/>
              <a:t> CMIP6 SSP3-7.0 and SSP5-8.5 emission pathways</a:t>
            </a:r>
            <a:endParaRPr lang="en-US" sz="1400" dirty="0"/>
          </a:p>
          <a:p>
            <a:pPr marL="285750" indent="-285750">
              <a:buFont typeface="Arial"/>
              <a:buChar char="•"/>
            </a:pPr>
            <a:r>
              <a:rPr lang="en-US" sz="1400" b="1" dirty="0"/>
              <a:t>The ensem</a:t>
            </a:r>
            <a:r>
              <a:rPr lang="en-US" sz="1400" b="1"/>
              <a:t>ble</a:t>
            </a:r>
            <a:r>
              <a:rPr lang="en-US" sz="1400"/>
              <a:t>: 21-year window centered on 2030 (2020-2040, +-10 years) and 2050 from each GCM.  </a:t>
            </a:r>
            <a:endParaRPr lang="en-US" sz="1400" dirty="0"/>
          </a:p>
          <a:p>
            <a:pPr marL="285750" indent="-285750">
              <a:buFont typeface="Arial"/>
              <a:buChar char="•"/>
            </a:pPr>
            <a:r>
              <a:rPr lang="en-US" sz="1400" b="1" dirty="0"/>
              <a:t>Total Scenarios: </a:t>
            </a:r>
            <a:r>
              <a:rPr lang="en-US" sz="1400" dirty="0"/>
              <a:t>With 5 Global Climate Models (GCMs) this provides a statistical robust sample of 105 ensemble members. </a:t>
            </a:r>
            <a:endParaRPr lang="en-US" sz="1600" dirty="0"/>
          </a:p>
          <a:p>
            <a:endParaRPr lang="en-US" dirty="0"/>
          </a:p>
        </p:txBody>
      </p:sp>
      <p:pic>
        <p:nvPicPr>
          <p:cNvPr id="4" name="Picture 3" descr="A table with a number of countries/regions&#10;&#10;AI-generated content may be incorrect.">
            <a:extLst>
              <a:ext uri="{FF2B5EF4-FFF2-40B4-BE49-F238E27FC236}">
                <a16:creationId xmlns:a16="http://schemas.microsoft.com/office/drawing/2014/main" id="{FE4A8263-B911-FBA2-5E23-334D8D498B61}"/>
              </a:ext>
            </a:extLst>
          </p:cNvPr>
          <p:cNvPicPr>
            <a:picLocks noChangeAspect="1"/>
          </p:cNvPicPr>
          <p:nvPr/>
        </p:nvPicPr>
        <p:blipFill>
          <a:blip r:embed="rId2"/>
          <a:stretch>
            <a:fillRect/>
          </a:stretch>
        </p:blipFill>
        <p:spPr>
          <a:xfrm>
            <a:off x="838200" y="3196409"/>
            <a:ext cx="10601325" cy="1732007"/>
          </a:xfrm>
          <a:prstGeom prst="rect">
            <a:avLst/>
          </a:prstGeom>
        </p:spPr>
      </p:pic>
    </p:spTree>
    <p:extLst>
      <p:ext uri="{BB962C8B-B14F-4D97-AF65-F5344CB8AC3E}">
        <p14:creationId xmlns:p14="http://schemas.microsoft.com/office/powerpoint/2010/main" val="17511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A01C8-DCCD-E8BF-FBAF-C2714FBC212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1C26D31-8947-7FEB-7A92-06C8FF8CA305}"/>
              </a:ext>
            </a:extLst>
          </p:cNvPr>
          <p:cNvSpPr>
            <a:spLocks noGrp="1"/>
          </p:cNvSpPr>
          <p:nvPr>
            <p:ph type="title"/>
          </p:nvPr>
        </p:nvSpPr>
        <p:spPr>
          <a:xfrm>
            <a:off x="838200" y="777522"/>
            <a:ext cx="10515600" cy="659556"/>
          </a:xfrm>
        </p:spPr>
        <p:txBody>
          <a:bodyPr>
            <a:normAutofit fontScale="90000"/>
          </a:bodyPr>
          <a:lstStyle/>
          <a:p>
            <a:r>
              <a:rPr lang="en-US" sz="4400">
                <a:solidFill>
                  <a:srgbClr val="000000"/>
                </a:solidFill>
              </a:rPr>
              <a:t>Results from plan4res</a:t>
            </a:r>
            <a:endParaRPr lang="en-US"/>
          </a:p>
          <a:p>
            <a:endParaRPr lang="en-US" dirty="0"/>
          </a:p>
        </p:txBody>
      </p:sp>
      <p:sp>
        <p:nvSpPr>
          <p:cNvPr id="2" name="TextBox 1">
            <a:extLst>
              <a:ext uri="{FF2B5EF4-FFF2-40B4-BE49-F238E27FC236}">
                <a16:creationId xmlns:a16="http://schemas.microsoft.com/office/drawing/2014/main" id="{F0F1AED5-C5AB-776B-7848-341C22146020}"/>
              </a:ext>
            </a:extLst>
          </p:cNvPr>
          <p:cNvSpPr txBox="1"/>
          <p:nvPr/>
        </p:nvSpPr>
        <p:spPr>
          <a:xfrm>
            <a:off x="749343" y="1253386"/>
            <a:ext cx="1052290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b="1" dirty="0"/>
            </a:br>
            <a:endParaRPr lang="en-US" sz="1400" b="1" dirty="0"/>
          </a:p>
          <a:p>
            <a:endParaRPr lang="en-US" dirty="0"/>
          </a:p>
        </p:txBody>
      </p:sp>
      <p:pic>
        <p:nvPicPr>
          <p:cNvPr id="6" name="Picture 5" descr="A chart with numbers and a number of months&#10;&#10;AI-generated content may be incorrect.">
            <a:extLst>
              <a:ext uri="{FF2B5EF4-FFF2-40B4-BE49-F238E27FC236}">
                <a16:creationId xmlns:a16="http://schemas.microsoft.com/office/drawing/2014/main" id="{8CA2A6EA-CEC7-9437-10FC-3AE5A8256031}"/>
              </a:ext>
            </a:extLst>
          </p:cNvPr>
          <p:cNvPicPr>
            <a:picLocks noChangeAspect="1"/>
          </p:cNvPicPr>
          <p:nvPr/>
        </p:nvPicPr>
        <p:blipFill>
          <a:blip r:embed="rId2"/>
          <a:stretch>
            <a:fillRect/>
          </a:stretch>
        </p:blipFill>
        <p:spPr>
          <a:xfrm>
            <a:off x="5758947" y="1349777"/>
            <a:ext cx="5921295" cy="4727535"/>
          </a:xfrm>
          <a:prstGeom prst="rect">
            <a:avLst/>
          </a:prstGeom>
        </p:spPr>
      </p:pic>
      <p:sp>
        <p:nvSpPr>
          <p:cNvPr id="8" name="TextBox 7">
            <a:extLst>
              <a:ext uri="{FF2B5EF4-FFF2-40B4-BE49-F238E27FC236}">
                <a16:creationId xmlns:a16="http://schemas.microsoft.com/office/drawing/2014/main" id="{3FDCE55F-B001-CB2C-720D-2045D5B3D516}"/>
              </a:ext>
            </a:extLst>
          </p:cNvPr>
          <p:cNvSpPr txBox="1"/>
          <p:nvPr/>
        </p:nvSpPr>
        <p:spPr>
          <a:xfrm>
            <a:off x="752354" y="1712088"/>
            <a:ext cx="500605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What this shows:</a:t>
            </a:r>
            <a:r>
              <a:rPr lang="en-US" dirty="0"/>
              <a:t> The frequency of energy shortfalls categorized by hour of day.  </a:t>
            </a:r>
          </a:p>
          <a:p>
            <a:endParaRPr lang="en-US" dirty="0"/>
          </a:p>
          <a:p>
            <a:endParaRPr lang="en-US"/>
          </a:p>
          <a:p>
            <a:r>
              <a:rPr lang="en-US" b="1"/>
              <a:t>The </a:t>
            </a:r>
            <a:r>
              <a:rPr lang="en-US" b="1" dirty="0"/>
              <a:t>Conclusion:</a:t>
            </a:r>
            <a:r>
              <a:rPr lang="en-US" dirty="0"/>
              <a:t> 90% of risk is concentrated between 17:00 and 21:00 UTC. This is the window where peak heating demand collides with sunset and low wind.</a:t>
            </a:r>
          </a:p>
          <a:p>
            <a:pPr algn="ctr"/>
            <a:endParaRPr lang="en-US"/>
          </a:p>
        </p:txBody>
      </p:sp>
    </p:spTree>
    <p:extLst>
      <p:ext uri="{BB962C8B-B14F-4D97-AF65-F5344CB8AC3E}">
        <p14:creationId xmlns:p14="http://schemas.microsoft.com/office/powerpoint/2010/main" val="371910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4896F-3B77-0EC9-1C5E-EF4DA328C7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11AA66A-8968-ECCC-1FA8-4D558187B269}"/>
              </a:ext>
            </a:extLst>
          </p:cNvPr>
          <p:cNvSpPr>
            <a:spLocks noGrp="1"/>
          </p:cNvSpPr>
          <p:nvPr>
            <p:ph type="title"/>
          </p:nvPr>
        </p:nvSpPr>
        <p:spPr>
          <a:xfrm>
            <a:off x="838200" y="777522"/>
            <a:ext cx="10515600" cy="659556"/>
          </a:xfrm>
        </p:spPr>
        <p:txBody>
          <a:bodyPr>
            <a:normAutofit fontScale="90000"/>
          </a:bodyPr>
          <a:lstStyle/>
          <a:p>
            <a:r>
              <a:rPr lang="en-US" sz="4400">
                <a:solidFill>
                  <a:srgbClr val="000000"/>
                </a:solidFill>
              </a:rPr>
              <a:t>Results from plan4res</a:t>
            </a:r>
            <a:endParaRPr lang="en-US"/>
          </a:p>
          <a:p>
            <a:endParaRPr lang="en-US" dirty="0"/>
          </a:p>
        </p:txBody>
      </p:sp>
      <p:sp>
        <p:nvSpPr>
          <p:cNvPr id="2" name="TextBox 1">
            <a:extLst>
              <a:ext uri="{FF2B5EF4-FFF2-40B4-BE49-F238E27FC236}">
                <a16:creationId xmlns:a16="http://schemas.microsoft.com/office/drawing/2014/main" id="{88DE02A0-3BC6-E259-8F81-DD81202D3AF9}"/>
              </a:ext>
            </a:extLst>
          </p:cNvPr>
          <p:cNvSpPr txBox="1"/>
          <p:nvPr/>
        </p:nvSpPr>
        <p:spPr>
          <a:xfrm>
            <a:off x="749343" y="1253386"/>
            <a:ext cx="1052290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b="1" dirty="0"/>
            </a:br>
            <a:endParaRPr lang="en-US" sz="1400" b="1" dirty="0"/>
          </a:p>
          <a:p>
            <a:endParaRPr lang="en-US" dirty="0"/>
          </a:p>
        </p:txBody>
      </p:sp>
      <p:pic>
        <p:nvPicPr>
          <p:cNvPr id="3" name="Picture 2">
            <a:extLst>
              <a:ext uri="{FF2B5EF4-FFF2-40B4-BE49-F238E27FC236}">
                <a16:creationId xmlns:a16="http://schemas.microsoft.com/office/drawing/2014/main" id="{B81CAB78-245D-E210-F350-7E51D0882E51}"/>
              </a:ext>
            </a:extLst>
          </p:cNvPr>
          <p:cNvPicPr>
            <a:picLocks noChangeAspect="1"/>
          </p:cNvPicPr>
          <p:nvPr/>
        </p:nvPicPr>
        <p:blipFill>
          <a:blip r:embed="rId2"/>
          <a:stretch>
            <a:fillRect/>
          </a:stretch>
        </p:blipFill>
        <p:spPr>
          <a:xfrm>
            <a:off x="6446310" y="781290"/>
            <a:ext cx="5366443" cy="5063925"/>
          </a:xfrm>
          <a:prstGeom prst="rect">
            <a:avLst/>
          </a:prstGeom>
        </p:spPr>
      </p:pic>
      <p:sp>
        <p:nvSpPr>
          <p:cNvPr id="5" name="TextBox 4">
            <a:extLst>
              <a:ext uri="{FF2B5EF4-FFF2-40B4-BE49-F238E27FC236}">
                <a16:creationId xmlns:a16="http://schemas.microsoft.com/office/drawing/2014/main" id="{81DDACCE-327D-0D23-A01B-9F6139337883}"/>
              </a:ext>
            </a:extLst>
          </p:cNvPr>
          <p:cNvSpPr txBox="1"/>
          <p:nvPr/>
        </p:nvSpPr>
        <p:spPr>
          <a:xfrm>
            <a:off x="752354" y="2271532"/>
            <a:ext cx="537258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Finding: </a:t>
            </a:r>
            <a:r>
              <a:rPr lang="en-US"/>
              <a:t>When one country experiences unmet demand, </a:t>
            </a:r>
            <a:r>
              <a:rPr lang="en-US" dirty="0"/>
              <a:t>the probability that neighbors are simultaneously stressed is high. </a:t>
            </a:r>
          </a:p>
          <a:p>
            <a:endParaRPr lang="en-US"/>
          </a:p>
          <a:p>
            <a:r>
              <a:rPr lang="en-US" b="1"/>
              <a:t>The Critical Limit:</a:t>
            </a:r>
            <a:r>
              <a:rPr lang="en-US"/>
              <a:t> In 73% of all shortfall hours, at </a:t>
            </a:r>
            <a:r>
              <a:rPr lang="en-US" dirty="0"/>
              <a:t>least one immediate neighbor is also unable to meet its own demand, limiting the import solution.</a:t>
            </a:r>
          </a:p>
          <a:p>
            <a:pPr algn="ctr"/>
            <a:endParaRPr lang="en-US"/>
          </a:p>
        </p:txBody>
      </p:sp>
    </p:spTree>
    <p:extLst>
      <p:ext uri="{BB962C8B-B14F-4D97-AF65-F5344CB8AC3E}">
        <p14:creationId xmlns:p14="http://schemas.microsoft.com/office/powerpoint/2010/main" val="3644427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CA8CF-0AC6-D765-2934-6057F6BC6CA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2DB18A6-E671-AD97-68B1-E0850B800028}"/>
              </a:ext>
            </a:extLst>
          </p:cNvPr>
          <p:cNvSpPr>
            <a:spLocks noGrp="1"/>
          </p:cNvSpPr>
          <p:nvPr>
            <p:ph type="title"/>
          </p:nvPr>
        </p:nvSpPr>
        <p:spPr>
          <a:xfrm>
            <a:off x="838200" y="777522"/>
            <a:ext cx="10515600" cy="659556"/>
          </a:xfrm>
        </p:spPr>
        <p:txBody>
          <a:bodyPr>
            <a:normAutofit fontScale="90000"/>
          </a:bodyPr>
          <a:lstStyle/>
          <a:p>
            <a:r>
              <a:rPr lang="en-US" sz="4400">
                <a:solidFill>
                  <a:srgbClr val="000000"/>
                </a:solidFill>
              </a:rPr>
              <a:t>Results from plan4res</a:t>
            </a:r>
            <a:endParaRPr lang="en-US"/>
          </a:p>
          <a:p>
            <a:endParaRPr lang="en-US" dirty="0"/>
          </a:p>
        </p:txBody>
      </p:sp>
      <p:sp>
        <p:nvSpPr>
          <p:cNvPr id="2" name="TextBox 1">
            <a:extLst>
              <a:ext uri="{FF2B5EF4-FFF2-40B4-BE49-F238E27FC236}">
                <a16:creationId xmlns:a16="http://schemas.microsoft.com/office/drawing/2014/main" id="{64677F37-AB62-B135-4ADF-830BF6E1F758}"/>
              </a:ext>
            </a:extLst>
          </p:cNvPr>
          <p:cNvSpPr txBox="1"/>
          <p:nvPr/>
        </p:nvSpPr>
        <p:spPr>
          <a:xfrm>
            <a:off x="749343" y="1253386"/>
            <a:ext cx="1052290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b="1" dirty="0"/>
            </a:br>
            <a:endParaRPr lang="en-US" sz="1400" b="1" dirty="0"/>
          </a:p>
          <a:p>
            <a:endParaRPr lang="en-US" dirty="0"/>
          </a:p>
        </p:txBody>
      </p:sp>
      <p:pic>
        <p:nvPicPr>
          <p:cNvPr id="4" name="Picture 3">
            <a:extLst>
              <a:ext uri="{FF2B5EF4-FFF2-40B4-BE49-F238E27FC236}">
                <a16:creationId xmlns:a16="http://schemas.microsoft.com/office/drawing/2014/main" id="{A318A1A2-7144-1286-7EB4-C6A97AC1FE43}"/>
              </a:ext>
            </a:extLst>
          </p:cNvPr>
          <p:cNvPicPr>
            <a:picLocks noChangeAspect="1"/>
          </p:cNvPicPr>
          <p:nvPr/>
        </p:nvPicPr>
        <p:blipFill>
          <a:blip r:embed="rId2"/>
          <a:stretch>
            <a:fillRect/>
          </a:stretch>
        </p:blipFill>
        <p:spPr>
          <a:xfrm>
            <a:off x="925974" y="2954630"/>
            <a:ext cx="8545975" cy="3572335"/>
          </a:xfrm>
          <a:prstGeom prst="rect">
            <a:avLst/>
          </a:prstGeom>
        </p:spPr>
      </p:pic>
      <p:sp>
        <p:nvSpPr>
          <p:cNvPr id="8" name="TextBox 7">
            <a:extLst>
              <a:ext uri="{FF2B5EF4-FFF2-40B4-BE49-F238E27FC236}">
                <a16:creationId xmlns:a16="http://schemas.microsoft.com/office/drawing/2014/main" id="{8C072F94-968C-20CF-C4F0-CDD8659ACA80}"/>
              </a:ext>
            </a:extLst>
          </p:cNvPr>
          <p:cNvSpPr txBox="1"/>
          <p:nvPr/>
        </p:nvSpPr>
        <p:spPr>
          <a:xfrm>
            <a:off x="1358174" y="2736831"/>
            <a:ext cx="799802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France Shortfall Drivers (Sensibility: Demand &gt;p67, Weather &lt; p33)</a:t>
            </a:r>
          </a:p>
        </p:txBody>
      </p:sp>
      <p:sp>
        <p:nvSpPr>
          <p:cNvPr id="9" name="TextBox 8">
            <a:extLst>
              <a:ext uri="{FF2B5EF4-FFF2-40B4-BE49-F238E27FC236}">
                <a16:creationId xmlns:a16="http://schemas.microsoft.com/office/drawing/2014/main" id="{BA602B22-5E26-B3CE-6FE2-BFAA8042B818}"/>
              </a:ext>
            </a:extLst>
          </p:cNvPr>
          <p:cNvSpPr txBox="1"/>
          <p:nvPr/>
        </p:nvSpPr>
        <p:spPr>
          <a:xfrm>
            <a:off x="839165" y="1249101"/>
            <a:ext cx="105136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What this shows: </a:t>
            </a:r>
            <a:r>
              <a:rPr lang="en-US" dirty="0"/>
              <a:t>Many smaller shortfalls are driven by Low Solar or Low Wind acting independently </a:t>
            </a:r>
            <a:r>
              <a:rPr lang="en-US"/>
              <a:t>during more typical demand conditions. </a:t>
            </a:r>
          </a:p>
          <a:p>
            <a:endParaRPr lang="en-US" dirty="0"/>
          </a:p>
          <a:p>
            <a:r>
              <a:rPr lang="en-US" b="1"/>
              <a:t>The Conclusion:</a:t>
            </a:r>
            <a:r>
              <a:rPr lang="en-US"/>
              <a:t> Day-to-day stability is often challenged by </a:t>
            </a:r>
            <a:r>
              <a:rPr lang="en-US" dirty="0"/>
              <a:t>single-variable variability, but the most damaging events are the compounded ones.</a:t>
            </a:r>
            <a:endParaRPr lang="en-US"/>
          </a:p>
        </p:txBody>
      </p:sp>
    </p:spTree>
    <p:extLst>
      <p:ext uri="{BB962C8B-B14F-4D97-AF65-F5344CB8AC3E}">
        <p14:creationId xmlns:p14="http://schemas.microsoft.com/office/powerpoint/2010/main" val="345386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AEBE7-FB0A-78CE-A3D9-1D81DD603B9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0D197B7-B501-29B7-B2E1-D7807C8C150F}"/>
              </a:ext>
            </a:extLst>
          </p:cNvPr>
          <p:cNvSpPr>
            <a:spLocks noGrp="1"/>
          </p:cNvSpPr>
          <p:nvPr>
            <p:ph type="title"/>
          </p:nvPr>
        </p:nvSpPr>
        <p:spPr>
          <a:xfrm>
            <a:off x="838200" y="767997"/>
            <a:ext cx="10515600" cy="659556"/>
          </a:xfrm>
        </p:spPr>
        <p:txBody>
          <a:bodyPr vert="horz" lIns="91440" tIns="45720" rIns="91440" bIns="45720" rtlCol="0" anchor="ctr">
            <a:noAutofit/>
          </a:bodyPr>
          <a:lstStyle/>
          <a:p>
            <a:r>
              <a:rPr lang="en-US" sz="4400">
                <a:solidFill>
                  <a:srgbClr val="000000"/>
                </a:solidFill>
                <a:ea typeface="+mj-lt"/>
                <a:cs typeface="+mj-lt"/>
              </a:rPr>
              <a:t>The CS7 DSS</a:t>
            </a:r>
            <a:endParaRPr lang="en-US"/>
          </a:p>
          <a:p>
            <a:endParaRPr lang="en-US" dirty="0"/>
          </a:p>
        </p:txBody>
      </p:sp>
      <p:sp>
        <p:nvSpPr>
          <p:cNvPr id="2" name="TextBox 1">
            <a:extLst>
              <a:ext uri="{FF2B5EF4-FFF2-40B4-BE49-F238E27FC236}">
                <a16:creationId xmlns:a16="http://schemas.microsoft.com/office/drawing/2014/main" id="{D5879336-CEF0-3F8D-6C5B-80D850EF5E61}"/>
              </a:ext>
            </a:extLst>
          </p:cNvPr>
          <p:cNvSpPr txBox="1"/>
          <p:nvPr/>
        </p:nvSpPr>
        <p:spPr>
          <a:xfrm>
            <a:off x="835068" y="2498509"/>
            <a:ext cx="9989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r>
              <a:rPr lang="en-US"/>
              <a:t>Let us see the tool...! </a:t>
            </a:r>
            <a:endParaRPr lang="en-US" dirty="0"/>
          </a:p>
        </p:txBody>
      </p:sp>
    </p:spTree>
    <p:extLst>
      <p:ext uri="{BB962C8B-B14F-4D97-AF65-F5344CB8AC3E}">
        <p14:creationId xmlns:p14="http://schemas.microsoft.com/office/powerpoint/2010/main" val="226130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1E740-D884-CED4-20A0-BD630B59073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5AA2093-08D3-BF9F-6653-E302CB69759B}"/>
              </a:ext>
            </a:extLst>
          </p:cNvPr>
          <p:cNvSpPr>
            <a:spLocks noGrp="1"/>
          </p:cNvSpPr>
          <p:nvPr>
            <p:ph type="title"/>
          </p:nvPr>
        </p:nvSpPr>
        <p:spPr>
          <a:xfrm>
            <a:off x="838200" y="767997"/>
            <a:ext cx="10515600" cy="659556"/>
          </a:xfrm>
        </p:spPr>
        <p:txBody>
          <a:bodyPr vert="horz" lIns="91440" tIns="45720" rIns="91440" bIns="45720" rtlCol="0" anchor="ctr">
            <a:noAutofit/>
          </a:bodyPr>
          <a:lstStyle/>
          <a:p>
            <a:r>
              <a:rPr lang="en-US" sz="4400">
                <a:solidFill>
                  <a:srgbClr val="000000"/>
                </a:solidFill>
                <a:ea typeface="+mj-lt"/>
                <a:cs typeface="+mj-lt"/>
              </a:rPr>
              <a:t>Next implementations in the DSS. </a:t>
            </a:r>
            <a:endParaRPr lang="en-US">
              <a:ea typeface="+mj-lt"/>
              <a:cs typeface="+mj-lt"/>
            </a:endParaRPr>
          </a:p>
          <a:p>
            <a:endParaRPr lang="en-US" dirty="0"/>
          </a:p>
        </p:txBody>
      </p:sp>
      <p:sp>
        <p:nvSpPr>
          <p:cNvPr id="2" name="TextBox 1">
            <a:extLst>
              <a:ext uri="{FF2B5EF4-FFF2-40B4-BE49-F238E27FC236}">
                <a16:creationId xmlns:a16="http://schemas.microsoft.com/office/drawing/2014/main" id="{ABD7E92D-1B48-3D46-A49F-3D5A76886317}"/>
              </a:ext>
            </a:extLst>
          </p:cNvPr>
          <p:cNvSpPr txBox="1"/>
          <p:nvPr/>
        </p:nvSpPr>
        <p:spPr>
          <a:xfrm>
            <a:off x="835068" y="1186711"/>
            <a:ext cx="99895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r>
              <a:rPr lang="en-US"/>
              <a:t>Implementation of hazard indicators from plan4res outputs such as annual shortfall hours, hours on last source, marginal cost... </a:t>
            </a:r>
            <a:endParaRPr lang="en-US" dirty="0"/>
          </a:p>
        </p:txBody>
      </p:sp>
      <p:pic>
        <p:nvPicPr>
          <p:cNvPr id="4" name="Picture 3" descr="A map of france with a blue area&#10;&#10;AI-generated content may be incorrect.">
            <a:extLst>
              <a:ext uri="{FF2B5EF4-FFF2-40B4-BE49-F238E27FC236}">
                <a16:creationId xmlns:a16="http://schemas.microsoft.com/office/drawing/2014/main" id="{74E079C5-206D-F7A8-A7DB-5E96DFCEB5C0}"/>
              </a:ext>
            </a:extLst>
          </p:cNvPr>
          <p:cNvPicPr>
            <a:picLocks noChangeAspect="1"/>
          </p:cNvPicPr>
          <p:nvPr/>
        </p:nvPicPr>
        <p:blipFill>
          <a:blip r:embed="rId2"/>
          <a:stretch>
            <a:fillRect/>
          </a:stretch>
        </p:blipFill>
        <p:spPr>
          <a:xfrm>
            <a:off x="1428750" y="2110609"/>
            <a:ext cx="8801100" cy="3989333"/>
          </a:xfrm>
          <a:prstGeom prst="rect">
            <a:avLst/>
          </a:prstGeom>
        </p:spPr>
      </p:pic>
    </p:spTree>
    <p:extLst>
      <p:ext uri="{BB962C8B-B14F-4D97-AF65-F5344CB8AC3E}">
        <p14:creationId xmlns:p14="http://schemas.microsoft.com/office/powerpoint/2010/main" val="128885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CC386-CAC0-83AC-1905-726BDADFD4B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FDCD64-9DE2-5854-2AFC-698ED70649E5}"/>
              </a:ext>
            </a:extLst>
          </p:cNvPr>
          <p:cNvSpPr>
            <a:spLocks noGrp="1"/>
          </p:cNvSpPr>
          <p:nvPr>
            <p:ph type="title"/>
          </p:nvPr>
        </p:nvSpPr>
        <p:spPr>
          <a:xfrm>
            <a:off x="838200" y="767997"/>
            <a:ext cx="10515600" cy="659556"/>
          </a:xfrm>
        </p:spPr>
        <p:txBody>
          <a:bodyPr vert="horz" lIns="91440" tIns="45720" rIns="91440" bIns="45720" rtlCol="0" anchor="ctr">
            <a:noAutofit/>
          </a:bodyPr>
          <a:lstStyle/>
          <a:p>
            <a:r>
              <a:rPr lang="en-US" sz="4400">
                <a:solidFill>
                  <a:srgbClr val="000000"/>
                </a:solidFill>
                <a:ea typeface="+mj-lt"/>
                <a:cs typeface="+mj-lt"/>
              </a:rPr>
              <a:t>Next implementations in the DSS. </a:t>
            </a:r>
            <a:endParaRPr lang="en-US">
              <a:ea typeface="+mj-lt"/>
              <a:cs typeface="+mj-lt"/>
            </a:endParaRPr>
          </a:p>
          <a:p>
            <a:endParaRPr lang="en-US" dirty="0"/>
          </a:p>
        </p:txBody>
      </p:sp>
      <p:sp>
        <p:nvSpPr>
          <p:cNvPr id="2" name="TextBox 1">
            <a:extLst>
              <a:ext uri="{FF2B5EF4-FFF2-40B4-BE49-F238E27FC236}">
                <a16:creationId xmlns:a16="http://schemas.microsoft.com/office/drawing/2014/main" id="{5B2CAE93-6FA5-9F9F-B9F0-59087B987915}"/>
              </a:ext>
            </a:extLst>
          </p:cNvPr>
          <p:cNvSpPr txBox="1"/>
          <p:nvPr/>
        </p:nvSpPr>
        <p:spPr>
          <a:xfrm>
            <a:off x="835068" y="1186711"/>
            <a:ext cx="99895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r>
              <a:rPr lang="en-US"/>
              <a:t>Implementation of hazard indicators from plan4res outputs such as annual shortfall hours, hours on last source, marginal cost... </a:t>
            </a:r>
            <a:endParaRPr lang="en-US" dirty="0"/>
          </a:p>
        </p:txBody>
      </p:sp>
      <p:pic>
        <p:nvPicPr>
          <p:cNvPr id="3" name="Picture 2" descr="A map of france with different colored regions&#10;&#10;AI-generated content may be incorrect.">
            <a:extLst>
              <a:ext uri="{FF2B5EF4-FFF2-40B4-BE49-F238E27FC236}">
                <a16:creationId xmlns:a16="http://schemas.microsoft.com/office/drawing/2014/main" id="{A4846553-722E-CAA8-E0C7-F841C7E4A901}"/>
              </a:ext>
            </a:extLst>
          </p:cNvPr>
          <p:cNvPicPr>
            <a:picLocks noChangeAspect="1"/>
          </p:cNvPicPr>
          <p:nvPr/>
        </p:nvPicPr>
        <p:blipFill>
          <a:blip r:embed="rId2"/>
          <a:stretch>
            <a:fillRect/>
          </a:stretch>
        </p:blipFill>
        <p:spPr>
          <a:xfrm>
            <a:off x="1572883" y="2241610"/>
            <a:ext cx="3884762" cy="3913157"/>
          </a:xfrm>
          <a:prstGeom prst="rect">
            <a:avLst/>
          </a:prstGeom>
        </p:spPr>
      </p:pic>
      <p:pic>
        <p:nvPicPr>
          <p:cNvPr id="5" name="Picture 4" descr="A map of france with red and black text&#10;&#10;AI-generated content may be incorrect.">
            <a:extLst>
              <a:ext uri="{FF2B5EF4-FFF2-40B4-BE49-F238E27FC236}">
                <a16:creationId xmlns:a16="http://schemas.microsoft.com/office/drawing/2014/main" id="{044CC1BD-4A96-E46A-E05E-EF096FD3CF8F}"/>
              </a:ext>
            </a:extLst>
          </p:cNvPr>
          <p:cNvPicPr>
            <a:picLocks noChangeAspect="1"/>
          </p:cNvPicPr>
          <p:nvPr/>
        </p:nvPicPr>
        <p:blipFill>
          <a:blip r:embed="rId3"/>
          <a:stretch>
            <a:fillRect/>
          </a:stretch>
        </p:blipFill>
        <p:spPr>
          <a:xfrm>
            <a:off x="6001109" y="2241609"/>
            <a:ext cx="3884762" cy="3913158"/>
          </a:xfrm>
          <a:prstGeom prst="rect">
            <a:avLst/>
          </a:prstGeom>
        </p:spPr>
      </p:pic>
    </p:spTree>
    <p:extLst>
      <p:ext uri="{BB962C8B-B14F-4D97-AF65-F5344CB8AC3E}">
        <p14:creationId xmlns:p14="http://schemas.microsoft.com/office/powerpoint/2010/main" val="989847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21FDB20D36A2469686480A85A1CBA0" ma:contentTypeVersion="15" ma:contentTypeDescription="Create a new document." ma:contentTypeScope="" ma:versionID="5ed67840fbd7ebf3f82b368005b6daee">
  <xsd:schema xmlns:xsd="http://www.w3.org/2001/XMLSchema" xmlns:xs="http://www.w3.org/2001/XMLSchema" xmlns:p="http://schemas.microsoft.com/office/2006/metadata/properties" xmlns:ns2="9e629b00-1c0c-4720-b456-23aca86391b2" xmlns:ns3="1264905d-5c2c-428f-84ab-b6c5f60f1da8" targetNamespace="http://schemas.microsoft.com/office/2006/metadata/properties" ma:root="true" ma:fieldsID="ec0bbea1a6ed356a6411a88d42a23548" ns2:_="" ns3:_="">
    <xsd:import namespace="9e629b00-1c0c-4720-b456-23aca86391b2"/>
    <xsd:import namespace="1264905d-5c2c-428f-84ab-b6c5f60f1d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629b00-1c0c-4720-b456-23aca86391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7ecba-1681-40ea-b264-85d9e43fb3b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64905d-5c2c-428f-84ab-b6c5f60f1d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8177e17-0b79-49a2-b02d-ccdd8fc40015}" ma:internalName="TaxCatchAll" ma:showField="CatchAllData" ma:web="1264905d-5c2c-428f-84ab-b6c5f60f1d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264905d-5c2c-428f-84ab-b6c5f60f1da8" xsi:nil="true"/>
    <lcf76f155ced4ddcb4097134ff3c332f xmlns="9e629b00-1c0c-4720-b456-23aca86391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9D55BDF-31BD-4FA8-B203-3EDD92A8BC54}"/>
</file>

<file path=customXml/itemProps2.xml><?xml version="1.0" encoding="utf-8"?>
<ds:datastoreItem xmlns:ds="http://schemas.openxmlformats.org/officeDocument/2006/customXml" ds:itemID="{8A8E9461-1B2A-40CD-A043-2476C01DEDF8}"/>
</file>

<file path=customXml/itemProps3.xml><?xml version="1.0" encoding="utf-8"?>
<ds:datastoreItem xmlns:ds="http://schemas.openxmlformats.org/officeDocument/2006/customXml" ds:itemID="{34A78B8A-F70E-40DE-AEF3-9288343CC45C}"/>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DSS Stakeholder's Workshop - CS7 DSS Prototype</vt:lpstr>
      <vt:lpstr>What is CS7 about </vt:lpstr>
      <vt:lpstr>The data used </vt:lpstr>
      <vt:lpstr>Results from plan4res </vt:lpstr>
      <vt:lpstr>Results from plan4res </vt:lpstr>
      <vt:lpstr>Results from plan4res </vt:lpstr>
      <vt:lpstr>The CS7 DSS </vt:lpstr>
      <vt:lpstr>Next implementations in the DSS.  </vt:lpstr>
      <vt:lpstr>Next implementations in the DSS.  </vt:lpstr>
      <vt:lpstr>Thank you!</vt:lpstr>
      <vt:lpstr> </vt:lpstr>
      <vt:lpstr> </vt:lpstr>
      <vt:lpstr> </vt:lpstr>
      <vt:lpstr> </vt:lpstr>
      <vt:lpstr> </vt:lpstr>
      <vt:lpstr> </vt:lpstr>
      <vt:lpstr>Next implementations in the DSS.  </vt:lpstr>
      <vt:lpstr>Next implementations in the DSS.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549</cp:revision>
  <dcterms:created xsi:type="dcterms:W3CDTF">2026-02-17T12:41:30Z</dcterms:created>
  <dcterms:modified xsi:type="dcterms:W3CDTF">2026-05-12T09:55:31Z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0x0101008621FDB20D36A2469686480A85A1CBA0</vt:lpwstr>
  </property>
</Properties>
</file>